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F277-4527-4DE9-BBB3-E86480ADEDBA}"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4E851-A861-4D50-9505-D20F101DF4C5}" type="slidenum">
              <a:rPr lang="en-US" smtClean="0"/>
              <a:t>‹#›</a:t>
            </a:fld>
            <a:endParaRPr lang="en-US"/>
          </a:p>
        </p:txBody>
      </p:sp>
    </p:spTree>
    <p:extLst>
      <p:ext uri="{BB962C8B-B14F-4D97-AF65-F5344CB8AC3E}">
        <p14:creationId xmlns:p14="http://schemas.microsoft.com/office/powerpoint/2010/main" val="361440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smtClean="0">
                <a:ea typeface="ＭＳ Ｐゴシック" charset="0"/>
              </a:rPr>
              <a:t>A baby may encounter difficulty before labor, during labor, or after birth. Some of the problems that may disrupt normal transition are</a:t>
            </a:r>
          </a:p>
          <a:p>
            <a:pPr eaLnBrk="1" hangingPunct="1">
              <a:buFontTx/>
              <a:buChar char="•"/>
            </a:pPr>
            <a:r>
              <a:rPr lang="en-US" sz="800" dirty="0" smtClean="0">
                <a:ea typeface="ＭＳ Ｐゴシック" charset="0"/>
              </a:rPr>
              <a:t>The baby may not breathe sufficiently to force fluid from the alveoli, or foreign material such as meconium may prevent air from entering the alveoli. </a:t>
            </a:r>
          </a:p>
          <a:p>
            <a:pPr eaLnBrk="1" hangingPunct="1">
              <a:buFontTx/>
              <a:buChar char="•"/>
            </a:pPr>
            <a:r>
              <a:rPr lang="en-US" sz="800" dirty="0" smtClean="0">
                <a:ea typeface="ＭＳ Ｐゴシック" charset="0"/>
              </a:rPr>
              <a:t>Excessive blood loss may occur, or there may be inadequate cardiac contractility or bradycardia from hypoxia and ischemia.</a:t>
            </a:r>
          </a:p>
          <a:p>
            <a:pPr eaLnBrk="1" hangingPunct="1">
              <a:buFontTx/>
              <a:buChar char="•"/>
            </a:pPr>
            <a:r>
              <a:rPr lang="en-US" sz="800" dirty="0" smtClean="0">
                <a:ea typeface="ＭＳ Ｐゴシック" charset="0"/>
              </a:rPr>
              <a:t>Lack of oxygen or ventilation of the newborn</a:t>
            </a:r>
            <a:r>
              <a:rPr lang="ja-JP" altLang="en-US" sz="800" dirty="0" smtClean="0">
                <a:ea typeface="ＭＳ Ｐゴシック" charset="0"/>
              </a:rPr>
              <a:t>’</a:t>
            </a:r>
            <a:r>
              <a:rPr lang="en-US" altLang="ja-JP" sz="800" dirty="0" smtClean="0">
                <a:ea typeface="ＭＳ Ｐゴシック" charset="0"/>
              </a:rPr>
              <a:t>s lungs results in sustained constriction of the pulmonary arterioles, preventing arterial blood from becoming oxygenated. </a:t>
            </a:r>
          </a:p>
          <a:p>
            <a:pPr eaLnBrk="1" hangingPunct="1">
              <a:buFontTx/>
              <a:buChar char="•"/>
            </a:pPr>
            <a:r>
              <a:rPr lang="en-US" altLang="ja-JP" sz="800" dirty="0" smtClean="0">
                <a:ea typeface="ＭＳ Ｐゴシック" charset="0"/>
              </a:rPr>
              <a:t>Prolonged lack of adequate perfusion and oxygenation to the baby</a:t>
            </a:r>
            <a:r>
              <a:rPr lang="ja-JP" altLang="en-US" sz="800" dirty="0" smtClean="0">
                <a:ea typeface="ＭＳ Ｐゴシック" charset="0"/>
              </a:rPr>
              <a:t>’</a:t>
            </a:r>
            <a:r>
              <a:rPr lang="en-US" altLang="ja-JP" sz="800" dirty="0" smtClean="0">
                <a:ea typeface="ＭＳ Ｐゴシック" charset="0"/>
              </a:rPr>
              <a:t>s organs can lead to brain damage, damage to other organs, or death.</a:t>
            </a:r>
          </a:p>
          <a:p>
            <a:pPr eaLnBrk="1" hangingPunct="1"/>
            <a:endParaRPr lang="en-US" dirty="0" smtClean="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a:t>
            </a:fld>
            <a:endParaRPr lang="en-US"/>
          </a:p>
        </p:txBody>
      </p:sp>
    </p:spTree>
    <p:extLst>
      <p:ext uri="{BB962C8B-B14F-4D97-AF65-F5344CB8AC3E}">
        <p14:creationId xmlns:p14="http://schemas.microsoft.com/office/powerpoint/2010/main" val="237329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babies born vigorous</a:t>
            </a:r>
            <a:r>
              <a:rPr lang="en-US" baseline="0" dirty="0"/>
              <a:t> and with no risk factors, provide routine care while remaining with mother. Similarly, a baby with certain risk factors, who responded well to the initial steps of newborn care, may only need close observation an does not need to be separated from mother.</a:t>
            </a:r>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11</a:t>
            </a:fld>
            <a:endParaRPr lang="en-US"/>
          </a:p>
        </p:txBody>
      </p:sp>
    </p:spTree>
    <p:extLst>
      <p:ext uri="{BB962C8B-B14F-4D97-AF65-F5344CB8AC3E}">
        <p14:creationId xmlns:p14="http://schemas.microsoft.com/office/powerpoint/2010/main" val="76806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dirty="0"/>
              <a:t>Once the newborn has been placed under a preheated radiant warmer and dried, the next step is to ensure </a:t>
            </a:r>
            <a:r>
              <a:rPr lang="ja-JP" altLang="en-US" sz="800" dirty="0"/>
              <a:t>“</a:t>
            </a:r>
            <a:r>
              <a:rPr lang="en-US" altLang="ja-JP" sz="800" dirty="0"/>
              <a:t>A</a:t>
            </a:r>
            <a:r>
              <a:rPr lang="ja-JP" altLang="en-US" sz="800" dirty="0"/>
              <a:t>”</a:t>
            </a:r>
            <a:r>
              <a:rPr lang="en-US" altLang="ja-JP" sz="800" dirty="0"/>
              <a:t> of the ABCs</a:t>
            </a:r>
            <a:r>
              <a:rPr lang="en-US" altLang="ja-JP" sz="800" dirty="0">
                <a:cs typeface="Arial" charset="0"/>
              </a:rPr>
              <a:t>—</a:t>
            </a:r>
            <a:r>
              <a:rPr lang="en-US" altLang="ja-JP" sz="800" dirty="0"/>
              <a:t>establishment of an open airway. Correct positioning of the newborn will bring the posterior pharynx, larynx, and trachea in line, which will facilitate unrestricted air entry.  </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12</a:t>
            </a:fld>
            <a:endParaRPr lang="en-US"/>
          </a:p>
        </p:txBody>
      </p:sp>
    </p:spTree>
    <p:extLst>
      <p:ext uri="{BB962C8B-B14F-4D97-AF65-F5344CB8AC3E}">
        <p14:creationId xmlns:p14="http://schemas.microsoft.com/office/powerpoint/2010/main" val="9619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The newborn should be placed on his or her back, with the neck slightly extended.  </a:t>
            </a:r>
          </a:p>
          <a:p>
            <a:pPr eaLnBrk="1" hangingPunct="1"/>
            <a:endParaRPr lang="en-US" sz="800" dirty="0"/>
          </a:p>
          <a:p>
            <a:pPr eaLnBrk="1" hangingPunct="1"/>
            <a:r>
              <a:rPr lang="en-US" sz="800" dirty="0"/>
              <a:t>Care should be taken to prevent hyperextension or flexion of the neck, since either may decrease air entry.</a:t>
            </a:r>
          </a:p>
          <a:p>
            <a:pPr eaLnBrk="1" hangingPunct="1"/>
            <a:endParaRPr lang="en-US" sz="800" dirty="0"/>
          </a:p>
          <a:p>
            <a:pPr eaLnBrk="1" hangingPunct="1"/>
            <a:r>
              <a:rPr lang="en-US" sz="800" dirty="0"/>
              <a:t>To help maintain correct position, you may place a rolled blanket or towel under the shoulders, elevating them three fourths of an inch to 1 inch off the mattress. This roll may be particularly useful if the newborn has a large occiput.</a:t>
            </a:r>
          </a:p>
          <a:p>
            <a:pPr eaLnBrk="1" hangingPunct="1"/>
            <a:endParaRPr lang="en-US" sz="800" dirty="0"/>
          </a:p>
          <a:p>
            <a:pPr eaLnBrk="1" hangingPunct="1"/>
            <a:r>
              <a:rPr lang="en-US" sz="800" dirty="0"/>
              <a:t>Correct positioning allows an open airway to be maintained. In addition, the newborn will be in the optimal position if assisted ventilation becomes necessary.</a:t>
            </a:r>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13</a:t>
            </a:fld>
            <a:endParaRPr lang="en-US"/>
          </a:p>
        </p:txBody>
      </p:sp>
    </p:spTree>
    <p:extLst>
      <p:ext uri="{BB962C8B-B14F-4D97-AF65-F5344CB8AC3E}">
        <p14:creationId xmlns:p14="http://schemas.microsoft.com/office/powerpoint/2010/main" val="114525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If no meconium is present, simply wipe mouth.  If the newborn has copious secretions coming from the mouth, turn the head to the side so that secretions will collect in the cheek and be easily removed. Reserve gentle suction with a bulb syringe for babies with meconium-stained fluid</a:t>
            </a:r>
            <a:r>
              <a:rPr lang="en-US" sz="800" baseline="0" dirty="0"/>
              <a:t> or </a:t>
            </a:r>
            <a:r>
              <a:rPr lang="en-US" sz="800" dirty="0"/>
              <a:t>secretions that are obstructing the baby</a:t>
            </a:r>
            <a:r>
              <a:rPr lang="ja-JP" altLang="en-US" sz="800" dirty="0"/>
              <a:t>’</a:t>
            </a:r>
            <a:r>
              <a:rPr lang="en-US" altLang="ja-JP" sz="800" dirty="0"/>
              <a:t>s breathing, and those that are having difficulty clearing their secretions. The mouth is suctioned before the nose to ensure that there is nothing for the newborn to aspirate if he or she should gasp when the nose is suctioned.. </a:t>
            </a:r>
          </a:p>
          <a:p>
            <a:pPr eaLnBrk="1" hangingPunct="1"/>
            <a:endParaRPr lang="en-US" sz="800" dirty="0"/>
          </a:p>
          <a:p>
            <a:pPr eaLnBrk="1" hangingPunct="1"/>
            <a:r>
              <a:rPr lang="en-US" sz="800" dirty="0"/>
              <a:t>When you suction, particularly when using a catheter, be careful not to suction vigorously or deeply. Stimulation of the posterior pharynx during the first few minutes after birth can produce a vagal response, causing severe bradycardia or apnea.</a:t>
            </a:r>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14</a:t>
            </a:fld>
            <a:endParaRPr lang="en-US"/>
          </a:p>
        </p:txBody>
      </p:sp>
    </p:spTree>
    <p:extLst>
      <p:ext uri="{BB962C8B-B14F-4D97-AF65-F5344CB8AC3E}">
        <p14:creationId xmlns:p14="http://schemas.microsoft.com/office/powerpoint/2010/main" val="128461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Wet skin increases evaporative heat loss.  Use warm towels or blankets and gently dry any fluid.  Discard wet towels and use fresh warm towels for continued drying.  If 2 people are present. Second person can be drying the baby while the first person is positioning and clearing the airway.  </a:t>
            </a:r>
          </a:p>
          <a:p>
            <a:pPr eaLnBrk="1" hangingPunct="1"/>
            <a:r>
              <a:rPr lang="en-US" sz="800" dirty="0"/>
              <a:t>Drying is not necessary for very preterm babies (less than 32 weeks gestation) because they should be covered immediately in polyethylene plastic.  Prevention of preterm newborn heat loss is described in Lesson 9.  </a:t>
            </a:r>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15</a:t>
            </a:fld>
            <a:endParaRPr lang="en-US"/>
          </a:p>
        </p:txBody>
      </p:sp>
    </p:spTree>
    <p:extLst>
      <p:ext uri="{BB962C8B-B14F-4D97-AF65-F5344CB8AC3E}">
        <p14:creationId xmlns:p14="http://schemas.microsoft.com/office/powerpoint/2010/main" val="53463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If, after drying and repositioning, the newborn does not have adequate respirations, additional tactile stimulation may be provided briefly to stimulate breathing. Safe and appropriate methods of providing additional tactile stimulation include</a:t>
            </a:r>
          </a:p>
          <a:p>
            <a:pPr eaLnBrk="1" hangingPunct="1">
              <a:buFontTx/>
              <a:buChar char="•"/>
            </a:pPr>
            <a:r>
              <a:rPr lang="en-US" sz="800" dirty="0"/>
              <a:t>  Gently rubbing the back, trunk, or extremities for a few seconds.</a:t>
            </a:r>
          </a:p>
          <a:p>
            <a:pPr eaLnBrk="1" hangingPunct="1">
              <a:buFontTx/>
              <a:buChar char="•"/>
            </a:pPr>
            <a:r>
              <a:rPr lang="en-US" sz="800" dirty="0"/>
              <a:t>  If a newborn remains apneic despite rubbing the back or extremities for several seconds, begin PPV as described in next lesson.</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16</a:t>
            </a:fld>
            <a:endParaRPr lang="en-US"/>
          </a:p>
        </p:txBody>
      </p:sp>
    </p:spTree>
    <p:extLst>
      <p:ext uri="{BB962C8B-B14F-4D97-AF65-F5344CB8AC3E}">
        <p14:creationId xmlns:p14="http://schemas.microsoft.com/office/powerpoint/2010/main" val="373022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Overly vigorous stimulation is not helpful and can cause serious injury. The forms of stimulation listed in this slide may cause bruising, fractures, tearing of internal organs, brain damage, or other consequences. </a:t>
            </a:r>
          </a:p>
          <a:p>
            <a:pPr eaLnBrk="1" hangingPunct="1"/>
            <a:endParaRPr lang="en-US" sz="800" dirty="0"/>
          </a:p>
          <a:p>
            <a:pPr eaLnBrk="1" hangingPunct="1"/>
            <a:r>
              <a:rPr lang="en-US" sz="800" dirty="0"/>
              <a:t>If a baby is in primary apnea, almost any gentle stimulation will initiate breathing. If a baby is in secondary apnea, no amount of stimulation will work. </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17</a:t>
            </a:fld>
            <a:endParaRPr lang="en-US"/>
          </a:p>
        </p:txBody>
      </p:sp>
    </p:spTree>
    <p:extLst>
      <p:ext uri="{BB962C8B-B14F-4D97-AF65-F5344CB8AC3E}">
        <p14:creationId xmlns:p14="http://schemas.microsoft.com/office/powerpoint/2010/main" val="333037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The evaluation should take </a:t>
            </a:r>
            <a:r>
              <a:rPr lang="en-US" sz="800" b="1" i="1" dirty="0"/>
              <a:t>no more </a:t>
            </a:r>
            <a:r>
              <a:rPr lang="en-US" sz="800" dirty="0"/>
              <a:t>than an additional 30 seconds.  If the baby does not have adequate spontaneous respirations and a hart rate of 100 bpm or higher within 1 minute of birth you should begin PPV.  Ventilation of the baby</a:t>
            </a:r>
            <a:r>
              <a:rPr lang="ja-JP" altLang="en-US" sz="800" dirty="0"/>
              <a:t>’</a:t>
            </a:r>
            <a:r>
              <a:rPr lang="en-US" altLang="ja-JP" sz="800" dirty="0"/>
              <a:t>s lungs is the most important and effective action during neonatal resuscitation.</a:t>
            </a:r>
          </a:p>
          <a:p>
            <a:pPr eaLnBrk="1" hangingPunct="1"/>
            <a:endParaRPr lang="en-US" sz="800" dirty="0"/>
          </a:p>
          <a:p>
            <a:pPr eaLnBrk="1" hangingPunct="1"/>
            <a:r>
              <a:rPr lang="en-US" sz="800" dirty="0"/>
              <a:t>If you cannot determine the heart rate by physical examination and baby is not vigorous, ask another team member to quickly connect and evaluate the heart rate using a pulse oximeter or ECG monitor. </a:t>
            </a:r>
            <a:r>
              <a:rPr lang="en-US" sz="800" i="1" dirty="0"/>
              <a:t>Cautions:  Pulse oximetry may not function if the baby</a:t>
            </a:r>
            <a:r>
              <a:rPr lang="ja-JP" altLang="en-US" sz="800" i="1" dirty="0"/>
              <a:t>’</a:t>
            </a:r>
            <a:r>
              <a:rPr lang="en-US" altLang="ja-JP" sz="800" i="1" dirty="0"/>
              <a:t>s heart rate is low or if the baby has poor perfusion.  In this case ECG monitoring is preferred.  In some cases the ECG may show an electrical signal, although the heart is not actually pumping blood (pulseless electrical activity.) Pulseless electrical activity is treated the same as an absent heart rate.</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18</a:t>
            </a:fld>
            <a:endParaRPr lang="en-US"/>
          </a:p>
        </p:txBody>
      </p:sp>
    </p:spTree>
    <p:extLst>
      <p:ext uri="{BB962C8B-B14F-4D97-AF65-F5344CB8AC3E}">
        <p14:creationId xmlns:p14="http://schemas.microsoft.com/office/powerpoint/2010/main" val="3247536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Continuing to administer free-flow oxygen or providing tactile stimulation to a non-breathing or gasping newborn or baby whose heart rate remains </a:t>
            </a:r>
            <a:r>
              <a:rPr lang="en-US" sz="800" dirty="0">
                <a:cs typeface="Arial" charset="0"/>
              </a:rPr>
              <a:t>&lt;100 bpm is of little or no value and delays appropriate treatment. If cyanosis persists despite supplemental oxygen, a trial of CPAP or positive-pressure ventilation is indicated.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19</a:t>
            </a:fld>
            <a:endParaRPr lang="en-US"/>
          </a:p>
        </p:txBody>
      </p:sp>
    </p:spTree>
    <p:extLst>
      <p:ext uri="{BB962C8B-B14F-4D97-AF65-F5344CB8AC3E}">
        <p14:creationId xmlns:p14="http://schemas.microsoft.com/office/powerpoint/2010/main" val="414220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 if the baby is not breathing or the heart rate is low after the initial steps? </a:t>
            </a:r>
          </a:p>
          <a:p>
            <a:pPr marL="171450" indent="-171450">
              <a:buFont typeface="Arial"/>
              <a:buChar char="•"/>
            </a:pPr>
            <a:r>
              <a:rPr lang="en-US" dirty="0"/>
              <a:t>Begin PPV for no respiratory effort or gasping.  </a:t>
            </a:r>
          </a:p>
          <a:p>
            <a:pPr marL="171450" indent="-171450">
              <a:buFont typeface="Arial"/>
              <a:buChar char="•"/>
            </a:pPr>
            <a:r>
              <a:rPr lang="en-US" dirty="0"/>
              <a:t>Begin PPV for a baby who appears to be breathing but heart rate is below 100 bpm.</a:t>
            </a:r>
          </a:p>
          <a:p>
            <a:pPr marL="171450" indent="-171450">
              <a:buFont typeface="Arial"/>
              <a:buChar char="•"/>
            </a:pPr>
            <a:r>
              <a:rPr lang="en-US" dirty="0"/>
              <a:t>Call for immediate additional help if you are the only one taking care of the baby.</a:t>
            </a:r>
          </a:p>
          <a:p>
            <a:pPr marL="171450" indent="-171450">
              <a:buFont typeface="Arial"/>
              <a:buChar char="•"/>
            </a:pPr>
            <a:r>
              <a:rPr lang="en-US" dirty="0"/>
              <a:t>Details of PPV are in the next lesson.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20</a:t>
            </a:fld>
            <a:endParaRPr lang="en-US"/>
          </a:p>
        </p:txBody>
      </p:sp>
    </p:spTree>
    <p:extLst>
      <p:ext uri="{BB962C8B-B14F-4D97-AF65-F5344CB8AC3E}">
        <p14:creationId xmlns:p14="http://schemas.microsoft.com/office/powerpoint/2010/main" val="63328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sz="800" dirty="0" smtClean="0">
                <a:ea typeface="ＭＳ Ｐゴシック" charset="0"/>
              </a:rPr>
              <a:t>The flow diagram begins with the birth of the baby. Each resuscitation step is shown in a block. Below each block is a decision point to help decide whether proceeding to the next step is needed.</a:t>
            </a:r>
            <a:r>
              <a:rPr lang="en-US" sz="1200" dirty="0" smtClean="0"/>
              <a:t> </a:t>
            </a:r>
          </a:p>
          <a:p>
            <a:pPr eaLnBrk="1" hangingPunct="1">
              <a:lnSpc>
                <a:spcPct val="90000"/>
              </a:lnSpc>
              <a:defRPr/>
            </a:pPr>
            <a:r>
              <a:rPr lang="en-US" sz="1200" dirty="0" smtClean="0"/>
              <a:t>Diamonds indicate ASSESSMENT</a:t>
            </a:r>
          </a:p>
          <a:p>
            <a:pPr eaLnBrk="1" hangingPunct="1">
              <a:lnSpc>
                <a:spcPct val="90000"/>
              </a:lnSpc>
              <a:defRPr/>
            </a:pPr>
            <a:r>
              <a:rPr lang="en-US" sz="1200" dirty="0" smtClean="0"/>
              <a:t>Rectangles show ACTION</a:t>
            </a:r>
          </a:p>
          <a:p>
            <a:pPr eaLnBrk="1" hangingPunct="1">
              <a:lnSpc>
                <a:spcPct val="90000"/>
              </a:lnSpc>
              <a:defRPr/>
            </a:pPr>
            <a:endParaRPr lang="en-US" sz="1200" dirty="0" smtClean="0"/>
          </a:p>
          <a:p>
            <a:pPr eaLnBrk="1" hangingPunct="1">
              <a:lnSpc>
                <a:spcPct val="90000"/>
              </a:lnSpc>
              <a:defRPr/>
            </a:pPr>
            <a:r>
              <a:rPr lang="en-US" sz="1200" dirty="0" smtClean="0"/>
              <a:t>The 5 blocks are:</a:t>
            </a:r>
          </a:p>
          <a:p>
            <a:pPr marL="171450" indent="-171450" eaLnBrk="1" hangingPunct="1">
              <a:lnSpc>
                <a:spcPct val="90000"/>
              </a:lnSpc>
              <a:buFont typeface="Arial"/>
              <a:buChar char="•"/>
              <a:defRPr/>
            </a:pPr>
            <a:r>
              <a:rPr lang="en-US" sz="1200" dirty="0" smtClean="0"/>
              <a:t>Initial assessment</a:t>
            </a:r>
          </a:p>
          <a:p>
            <a:pPr marL="171450" indent="-171450" eaLnBrk="1" hangingPunct="1">
              <a:lnSpc>
                <a:spcPct val="90000"/>
              </a:lnSpc>
              <a:buFont typeface="Arial"/>
              <a:buChar char="•"/>
              <a:defRPr/>
            </a:pPr>
            <a:r>
              <a:rPr lang="en-US" sz="1200" dirty="0" smtClean="0"/>
              <a:t>Airway (A)</a:t>
            </a:r>
          </a:p>
          <a:p>
            <a:pPr marL="171450" indent="-171450" eaLnBrk="1" hangingPunct="1">
              <a:lnSpc>
                <a:spcPct val="90000"/>
              </a:lnSpc>
              <a:buFont typeface="Arial"/>
              <a:buChar char="•"/>
              <a:defRPr/>
            </a:pPr>
            <a:r>
              <a:rPr lang="en-US" sz="1200" dirty="0" smtClean="0"/>
              <a:t>Breathing (B)</a:t>
            </a:r>
          </a:p>
          <a:p>
            <a:pPr marL="171450" indent="-171450" eaLnBrk="1" hangingPunct="1">
              <a:lnSpc>
                <a:spcPct val="90000"/>
              </a:lnSpc>
              <a:buFont typeface="Arial"/>
              <a:buChar char="•"/>
              <a:defRPr/>
            </a:pPr>
            <a:r>
              <a:rPr lang="en-US" sz="1200" dirty="0" smtClean="0"/>
              <a:t>Circulation (C)</a:t>
            </a:r>
          </a:p>
          <a:p>
            <a:pPr marL="171450" indent="-171450" eaLnBrk="1" hangingPunct="1">
              <a:lnSpc>
                <a:spcPct val="90000"/>
              </a:lnSpc>
              <a:buFont typeface="Arial"/>
              <a:buChar char="•"/>
              <a:defRPr/>
            </a:pPr>
            <a:r>
              <a:rPr lang="en-US" sz="1200" dirty="0" smtClean="0"/>
              <a:t>Drugs (D)</a:t>
            </a:r>
          </a:p>
          <a:p>
            <a:pPr marL="171450" indent="-171450" eaLnBrk="1" hangingPunct="1">
              <a:lnSpc>
                <a:spcPct val="90000"/>
              </a:lnSpc>
              <a:buFont typeface="Arial"/>
              <a:buChar char="•"/>
              <a:defRPr/>
            </a:pPr>
            <a:endParaRPr lang="en-US" sz="1200" dirty="0" smtClean="0"/>
          </a:p>
          <a:p>
            <a:pPr eaLnBrk="1" hangingPunct="1">
              <a:defRPr/>
            </a:pPr>
            <a:endParaRPr lang="en-US" sz="800" dirty="0" smtClean="0">
              <a:ea typeface="ＭＳ Ｐゴシック" charset="0"/>
            </a:endParaRPr>
          </a:p>
          <a:p>
            <a:pPr eaLnBrk="1" hangingPunct="1">
              <a:defRPr/>
            </a:pPr>
            <a:endParaRPr lang="en-US" sz="800" dirty="0" smtClean="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3</a:t>
            </a:fld>
            <a:endParaRPr lang="en-US"/>
          </a:p>
        </p:txBody>
      </p:sp>
    </p:spTree>
    <p:extLst>
      <p:ext uri="{BB962C8B-B14F-4D97-AF65-F5344CB8AC3E}">
        <p14:creationId xmlns:p14="http://schemas.microsoft.com/office/powerpoint/2010/main" val="351555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Free-flow oxygen can be given by oxygen tubing held close to face</a:t>
            </a:r>
            <a:r>
              <a:rPr lang="en-US" baseline="0" dirty="0"/>
              <a:t> </a:t>
            </a:r>
            <a:r>
              <a:rPr lang="en-US" dirty="0"/>
              <a:t>or the tail of a self inflating bag with an open reservoir.   The goal is to prevent hypoxia without using excess oxygen and exposing the newborn to the potential risks of </a:t>
            </a:r>
            <a:r>
              <a:rPr lang="en-US" dirty="0" err="1"/>
              <a:t>hyperoxia</a:t>
            </a:r>
            <a:r>
              <a:rPr lang="en-US" dirty="0"/>
              <a:t>.  You can decrease the oxygen concentration by pulling the 100% oxygen further away from the baby</a:t>
            </a:r>
            <a:r>
              <a:rPr lang="ja-JP" altLang="en-US" dirty="0"/>
              <a:t>’</a:t>
            </a:r>
            <a:r>
              <a:rPr lang="en-US" altLang="ja-JP" dirty="0"/>
              <a:t>s face by following the Target Pre-ductal SpO2 chart  or you can decrease the oxygen % on the blender.  </a:t>
            </a:r>
          </a:p>
          <a:p>
            <a:pPr>
              <a:lnSpc>
                <a:spcPct val="90000"/>
              </a:lnSpc>
            </a:pPr>
            <a:endParaRPr lang="en-US" dirty="0"/>
          </a:p>
          <a:p>
            <a:pPr>
              <a:lnSpc>
                <a:spcPct val="90000"/>
              </a:lnSpc>
            </a:pPr>
            <a:r>
              <a:rPr lang="en-US" dirty="0"/>
              <a:t>Air and oxygen administered directly form a compressed source is cold and dry.  To prevent heat loss oxygen given to newborns for a prolonged period of time should be heated and humidified. prolonged use of  oxygen for newborns.</a:t>
            </a:r>
          </a:p>
          <a:p>
            <a:pPr>
              <a:lnSpc>
                <a:spcPct val="90000"/>
              </a:lnSpc>
            </a:pPr>
            <a:endParaRPr lang="en-US" dirty="0"/>
          </a:p>
          <a:p>
            <a:pPr>
              <a:lnSpc>
                <a:spcPct val="90000"/>
              </a:lnSpc>
            </a:pPr>
            <a:r>
              <a:rPr lang="en-US" dirty="0"/>
              <a:t>If baby has labored breathing or oxygen saturation cannot be maintained within the target range despite 100% oxygen, consider a trial of continuous positive airway pressure (CPAP) or PPV   </a:t>
            </a:r>
          </a:p>
          <a:p>
            <a:pPr>
              <a:lnSpc>
                <a:spcPct val="90000"/>
              </a:lnSpc>
            </a:pPr>
            <a:r>
              <a:rPr lang="en-US" dirty="0"/>
              <a:t>CPAP can be given by using a flow-inflating bag or a T-piece resuscitator attached to a mask that is held tightly to the baby</a:t>
            </a:r>
            <a:r>
              <a:rPr lang="ja-JP" altLang="en-US" dirty="0"/>
              <a:t>’</a:t>
            </a:r>
            <a:r>
              <a:rPr lang="en-US" altLang="ja-JP" dirty="0"/>
              <a:t>s face.  CPAP cannot be given using a self inflating bag.</a:t>
            </a:r>
          </a:p>
          <a:p>
            <a:pPr>
              <a:lnSpc>
                <a:spcPct val="90000"/>
              </a:lnSpc>
            </a:pPr>
            <a:r>
              <a:rPr lang="en-US" dirty="0"/>
              <a:t>CPAP  is described in more detail in chapter 4</a:t>
            </a:r>
          </a:p>
        </p:txBody>
      </p:sp>
      <p:sp>
        <p:nvSpPr>
          <p:cNvPr id="4" name="Slide Number Placeholder 3"/>
          <p:cNvSpPr>
            <a:spLocks noGrp="1"/>
          </p:cNvSpPr>
          <p:nvPr>
            <p:ph type="sldNum" sz="quarter" idx="10"/>
          </p:nvPr>
        </p:nvSpPr>
        <p:spPr/>
        <p:txBody>
          <a:bodyPr/>
          <a:lstStyle/>
          <a:p>
            <a:fld id="{D783FB7E-28EF-49B1-9726-7CBF176CDD56}" type="slidenum">
              <a:rPr lang="en-US" smtClean="0"/>
              <a:pPr/>
              <a:t>21</a:t>
            </a:fld>
            <a:endParaRPr lang="en-US"/>
          </a:p>
        </p:txBody>
      </p:sp>
    </p:spTree>
    <p:extLst>
      <p:ext uri="{BB962C8B-B14F-4D97-AF65-F5344CB8AC3E}">
        <p14:creationId xmlns:p14="http://schemas.microsoft.com/office/powerpoint/2010/main" val="415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Central cyanosis is caused by too little oxygen in the blood and causes a blue hue to the lips, tongue, and central trunk. Acrocyanosis is a blue hue to the hands and feet. Only central cyanosis requires intervention</a:t>
            </a:r>
            <a:r>
              <a:rPr lang="en-US" sz="800" dirty="0">
                <a:solidFill>
                  <a:srgbClr val="FF0000"/>
                </a:solidFill>
              </a:rPr>
              <a:t>.  Studies have shown that a visual assessment of cyanosis is not a reliable indicator of the baby's oxygen saturation and should not be used to guide oxygen therapy.  </a:t>
            </a:r>
            <a:r>
              <a:rPr lang="en-US" sz="800" b="1" dirty="0">
                <a:solidFill>
                  <a:srgbClr val="FF0000"/>
                </a:solidFill>
              </a:rPr>
              <a:t>An oximeter should be used to confirm the perception of cyanosis</a:t>
            </a:r>
          </a:p>
          <a:p>
            <a:pPr eaLnBrk="1" hangingPunct="1"/>
            <a:endParaRPr lang="en-US" sz="800" dirty="0"/>
          </a:p>
          <a:p>
            <a:pPr eaLnBrk="1" hangingPunct="1"/>
            <a:r>
              <a:rPr lang="en-US" sz="800" b="1" i="1" dirty="0"/>
              <a:t>Instructor Tip: Even babies who will eventually become heavily pigmented will appear </a:t>
            </a:r>
            <a:r>
              <a:rPr lang="ja-JP" altLang="en-US" sz="800" b="1" i="1" dirty="0"/>
              <a:t>“</a:t>
            </a:r>
            <a:r>
              <a:rPr lang="en-US" altLang="ja-JP" sz="800" b="1" i="1" dirty="0"/>
              <a:t>pink</a:t>
            </a:r>
            <a:r>
              <a:rPr lang="ja-JP" altLang="en-US" sz="800" b="1" i="1" dirty="0"/>
              <a:t>”</a:t>
            </a:r>
            <a:r>
              <a:rPr lang="en-US" altLang="ja-JP" sz="800" b="1" i="1" dirty="0"/>
              <a:t> when adequately oxygenated after birth. </a:t>
            </a:r>
          </a:p>
          <a:p>
            <a:pPr eaLnBrk="1" hangingPunct="1"/>
            <a:endParaRPr lang="en-US" sz="800" b="1" i="1"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22</a:t>
            </a:fld>
            <a:endParaRPr lang="en-US"/>
          </a:p>
        </p:txBody>
      </p:sp>
    </p:spTree>
    <p:extLst>
      <p:ext uri="{BB962C8B-B14F-4D97-AF65-F5344CB8AC3E}">
        <p14:creationId xmlns:p14="http://schemas.microsoft.com/office/powerpoint/2010/main" val="266330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available, use a pulse oximeter to guide your treatment when resuscitation is anticipated.  </a:t>
            </a:r>
          </a:p>
          <a:p>
            <a:r>
              <a:rPr lang="en-US" sz="1200" dirty="0"/>
              <a:t>Stabilization of ventilation, HR, and oxygenation are priorities</a:t>
            </a:r>
          </a:p>
          <a:p>
            <a:r>
              <a:rPr lang="en-US" sz="1200" dirty="0"/>
              <a:t>Place oximeter probe on right arm for pre-ductal measurement</a:t>
            </a:r>
          </a:p>
          <a:p>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23</a:t>
            </a:fld>
            <a:endParaRPr lang="en-US"/>
          </a:p>
        </p:txBody>
      </p:sp>
    </p:spTree>
    <p:extLst>
      <p:ext uri="{BB962C8B-B14F-4D97-AF65-F5344CB8AC3E}">
        <p14:creationId xmlns:p14="http://schemas.microsoft.com/office/powerpoint/2010/main" val="273968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Begin with room air then guided by pulse oximeter, move gradually to supplemental oxygen if needed.</a:t>
            </a:r>
          </a:p>
          <a:p>
            <a:r>
              <a:rPr lang="en-US" sz="1200" dirty="0"/>
              <a:t>Guided by oximetry (visual assessment of skin color is not reliable)   </a:t>
            </a:r>
          </a:p>
          <a:p>
            <a:r>
              <a:rPr lang="en-US" sz="1200" dirty="0"/>
              <a:t>Preterm may need supplemental oxygen earlier</a:t>
            </a:r>
          </a:p>
          <a:p>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24</a:t>
            </a:fld>
            <a:endParaRPr lang="en-US"/>
          </a:p>
        </p:txBody>
      </p:sp>
    </p:spTree>
    <p:extLst>
      <p:ext uri="{BB962C8B-B14F-4D97-AF65-F5344CB8AC3E}">
        <p14:creationId xmlns:p14="http://schemas.microsoft.com/office/powerpoint/2010/main" val="80775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oxygen is used only when the oximeter reading remain below the target range for the baby’s age. Free-flow</a:t>
            </a:r>
            <a:r>
              <a:rPr lang="en-US" baseline="0" dirty="0"/>
              <a:t> oxygen </a:t>
            </a:r>
            <a:r>
              <a:rPr lang="en-US" dirty="0"/>
              <a:t>can be given to a spontaneously breathing baby by </a:t>
            </a:r>
            <a:r>
              <a:rPr lang="en-US" baseline="0" dirty="0"/>
              <a:t>the tail of a self-inflating bag and mask, </a:t>
            </a:r>
            <a:r>
              <a:rPr lang="en-US" dirty="0"/>
              <a:t>holding oxygen tubing close to the baby’s mouth and nose, and through the mask of a flow- inflating bag</a:t>
            </a:r>
            <a:r>
              <a:rPr lang="en-US" baseline="0" dirty="0"/>
              <a:t>.</a:t>
            </a:r>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25</a:t>
            </a:fld>
            <a:endParaRPr lang="en-US"/>
          </a:p>
        </p:txBody>
      </p:sp>
    </p:spTree>
    <p:extLst>
      <p:ext uri="{BB962C8B-B14F-4D97-AF65-F5344CB8AC3E}">
        <p14:creationId xmlns:p14="http://schemas.microsoft.com/office/powerpoint/2010/main" val="129763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Prepared to Resuscitate Every Newborn</a:t>
            </a:r>
          </a:p>
          <a:p>
            <a:endParaRPr lang="en-US" dirty="0"/>
          </a:p>
          <a:p>
            <a:r>
              <a:rPr lang="en-US" b="1" dirty="0"/>
              <a:t>Always be prepared!</a:t>
            </a:r>
            <a:r>
              <a:rPr lang="en-US" dirty="0"/>
              <a:t> </a:t>
            </a:r>
          </a:p>
          <a:p>
            <a:r>
              <a:rPr lang="en-US" dirty="0"/>
              <a:t>Antepartum and intrapartum factors will help identify some at-risk babies</a:t>
            </a:r>
          </a:p>
          <a:p>
            <a:r>
              <a:rPr lang="en-US" dirty="0"/>
              <a:t>Some babies who need resuscitation have no risk factors</a:t>
            </a:r>
          </a:p>
          <a:p>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4</a:t>
            </a:fld>
            <a:endParaRPr lang="en-US"/>
          </a:p>
        </p:txBody>
      </p:sp>
    </p:spTree>
    <p:extLst>
      <p:ext uri="{BB962C8B-B14F-4D97-AF65-F5344CB8AC3E}">
        <p14:creationId xmlns:p14="http://schemas.microsoft.com/office/powerpoint/2010/main" val="5914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In many cases, delivery of a depressed newborn can be anticipated on the basis of the antepartum and intrapartum history.</a:t>
            </a:r>
          </a:p>
        </p:txBody>
      </p:sp>
      <p:sp>
        <p:nvSpPr>
          <p:cNvPr id="4" name="Slide Number Placeholder 3"/>
          <p:cNvSpPr>
            <a:spLocks noGrp="1"/>
          </p:cNvSpPr>
          <p:nvPr>
            <p:ph type="sldNum" sz="quarter" idx="10"/>
          </p:nvPr>
        </p:nvSpPr>
        <p:spPr/>
        <p:txBody>
          <a:bodyPr/>
          <a:lstStyle/>
          <a:p>
            <a:fld id="{D783FB7E-28EF-49B1-9726-7CBF176CDD56}" type="slidenum">
              <a:rPr lang="en-US" smtClean="0"/>
              <a:pPr/>
              <a:t>5</a:t>
            </a:fld>
            <a:endParaRPr lang="en-US"/>
          </a:p>
        </p:txBody>
      </p:sp>
    </p:spTree>
    <p:extLst>
      <p:ext uri="{BB962C8B-B14F-4D97-AF65-F5344CB8AC3E}">
        <p14:creationId xmlns:p14="http://schemas.microsoft.com/office/powerpoint/2010/main" val="288543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Before birth, ask the obstetrical provider the following four key questions: </a:t>
            </a:r>
          </a:p>
          <a:p>
            <a:pPr marL="514350" indent="-514350">
              <a:buFont typeface="+mj-lt"/>
              <a:buAutoNum type="arabicPeriod"/>
              <a:defRPr/>
            </a:pPr>
            <a:r>
              <a:rPr lang="en-US" dirty="0"/>
              <a:t>What is the expected gestation?</a:t>
            </a:r>
          </a:p>
          <a:p>
            <a:pPr marL="514350" indent="-514350">
              <a:buFont typeface="+mj-lt"/>
              <a:buAutoNum type="arabicPeriod"/>
              <a:defRPr/>
            </a:pPr>
            <a:r>
              <a:rPr lang="en-US" dirty="0"/>
              <a:t>Is the amniotic fluid clear?</a:t>
            </a:r>
          </a:p>
          <a:p>
            <a:pPr marL="514350" indent="-514350">
              <a:buFont typeface="+mj-lt"/>
              <a:buAutoNum type="arabicPeriod"/>
              <a:defRPr/>
            </a:pPr>
            <a:r>
              <a:rPr lang="en-US" dirty="0"/>
              <a:t>How many babies are expected?</a:t>
            </a:r>
          </a:p>
          <a:p>
            <a:pPr marL="514350" indent="-514350">
              <a:buFont typeface="+mj-lt"/>
              <a:buAutoNum type="arabicPeriod"/>
              <a:defRPr/>
            </a:pPr>
            <a:r>
              <a:rPr lang="en-US" dirty="0"/>
              <a:t>Are there any additional risk factors?</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6</a:t>
            </a:fld>
            <a:endParaRPr lang="en-US"/>
          </a:p>
        </p:txBody>
      </p:sp>
    </p:spTree>
    <p:extLst>
      <p:ext uri="{BB962C8B-B14F-4D97-AF65-F5344CB8AC3E}">
        <p14:creationId xmlns:p14="http://schemas.microsoft.com/office/powerpoint/2010/main" val="156636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Lesson 3 presents the initial step of newborn care.</a:t>
            </a:r>
          </a:p>
          <a:p>
            <a:pPr eaLnBrk="1" hangingPunct="1"/>
            <a:r>
              <a:rPr lang="en-US" sz="800" dirty="0"/>
              <a:t>In Lesson 3 – You will learn about</a:t>
            </a:r>
          </a:p>
          <a:p>
            <a:pPr eaLnBrk="1" hangingPunct="1">
              <a:buFontTx/>
              <a:buChar char="•"/>
            </a:pPr>
            <a:r>
              <a:rPr lang="en-US" sz="800" dirty="0"/>
              <a:t>   How to perform a rapid assessment of the newborn.</a:t>
            </a:r>
          </a:p>
          <a:p>
            <a:pPr eaLnBrk="1" hangingPunct="1">
              <a:buFontTx/>
              <a:buChar char="•"/>
            </a:pPr>
            <a:r>
              <a:rPr lang="en-US" sz="800" dirty="0"/>
              <a:t>   The initial steps of newborn care</a:t>
            </a:r>
          </a:p>
          <a:p>
            <a:pPr eaLnBrk="1" hangingPunct="1">
              <a:buFontTx/>
              <a:buChar char="•"/>
            </a:pPr>
            <a:r>
              <a:rPr lang="en-US" sz="800" dirty="0"/>
              <a:t>   How to determine if additional steps are required</a:t>
            </a:r>
          </a:p>
          <a:p>
            <a:pPr eaLnBrk="1" hangingPunct="1">
              <a:buFontTx/>
              <a:buChar char="•"/>
            </a:pPr>
            <a:r>
              <a:rPr lang="en-US" sz="800" dirty="0"/>
              <a:t>   What to do if the baby has persistent cyanosis or labored breathing</a:t>
            </a:r>
          </a:p>
          <a:p>
            <a:pPr eaLnBrk="1" hangingPunct="1">
              <a:buFontTx/>
              <a:buChar char="•"/>
            </a:pPr>
            <a:r>
              <a:rPr lang="en-US" sz="800" dirty="0"/>
              <a:t>   How to use a pulse oximeter and interpret the results</a:t>
            </a:r>
          </a:p>
          <a:p>
            <a:pPr eaLnBrk="1" hangingPunct="1">
              <a:buFontTx/>
              <a:buChar char="•"/>
            </a:pPr>
            <a:r>
              <a:rPr lang="en-US" sz="800" dirty="0"/>
              <a:t>   How to give supplemental oxygen</a:t>
            </a:r>
          </a:p>
          <a:p>
            <a:pPr eaLnBrk="1" hangingPunct="1">
              <a:buFontTx/>
              <a:buChar char="•"/>
            </a:pPr>
            <a:r>
              <a:rPr lang="en-US" sz="800" dirty="0"/>
              <a:t>   When to consider using continuous positive airway pressure (CPAP)</a:t>
            </a:r>
          </a:p>
          <a:p>
            <a:pPr eaLnBrk="1" hangingPunct="1">
              <a:buFontTx/>
              <a:buChar char="•"/>
            </a:pPr>
            <a:r>
              <a:rPr lang="en-US" sz="800" dirty="0"/>
              <a:t>   What to do when meconium-stained amniotic fluid is present</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7</a:t>
            </a:fld>
            <a:endParaRPr lang="en-US"/>
          </a:p>
        </p:txBody>
      </p:sp>
    </p:spTree>
    <p:extLst>
      <p:ext uri="{BB962C8B-B14F-4D97-AF65-F5344CB8AC3E}">
        <p14:creationId xmlns:p14="http://schemas.microsoft.com/office/powerpoint/2010/main" val="347793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this lesson there is discussion about clamping the cord.  </a:t>
            </a:r>
          </a:p>
          <a:p>
            <a:r>
              <a:rPr lang="en-US" dirty="0"/>
              <a:t>Timing of the cord clamp is the subject of ongoing research.  Baby should be placed skin-to-skin on mother</a:t>
            </a:r>
            <a:r>
              <a:rPr lang="ja-JP" altLang="en-US" dirty="0"/>
              <a:t>’</a:t>
            </a:r>
            <a:r>
              <a:rPr lang="en-US" altLang="ja-JP" dirty="0"/>
              <a:t>s chest or abdomen, or held securely in a warm, dry towel  or blanket.  Very preterm – wrapped in a warm blanket or polyethylene plastic to maintain temperature. During the interval between birth and umbilical cord clamping, the obstetric provider and neonatal team should evaluate the baby</a:t>
            </a:r>
            <a:r>
              <a:rPr lang="ja-JP" altLang="en-US" dirty="0"/>
              <a:t>’</a:t>
            </a:r>
            <a:r>
              <a:rPr lang="en-US" altLang="ja-JP" dirty="0"/>
              <a:t>s tone, and breathing effort and begin the initial steps of newborn care.  Cord clamping should not be delayed if the placental circulation is not intact, multiple gestation birth, or with baby</a:t>
            </a:r>
            <a:r>
              <a:rPr lang="ja-JP" altLang="en-US" dirty="0"/>
              <a:t>’</a:t>
            </a:r>
            <a:r>
              <a:rPr lang="en-US" altLang="ja-JP" dirty="0"/>
              <a:t>s who are not vigorous.  </a:t>
            </a:r>
          </a:p>
          <a:p>
            <a:r>
              <a:rPr lang="en-US" b="1" dirty="0"/>
              <a:t>Potential</a:t>
            </a:r>
            <a:r>
              <a:rPr lang="en-US" dirty="0"/>
              <a:t> Benefit:</a:t>
            </a:r>
          </a:p>
          <a:p>
            <a:r>
              <a:rPr lang="en-US" dirty="0"/>
              <a:t>Preterm – decreased mortality, higher blood pressure and blood volume, less need for blood transfusion after birth, fewer brain hemorrhages and a lower risk of necrotizing </a:t>
            </a:r>
            <a:r>
              <a:rPr lang="en-US" dirty="0" err="1"/>
              <a:t>enterocolitis</a:t>
            </a:r>
            <a:r>
              <a:rPr lang="en-US" dirty="0"/>
              <a:t>.  </a:t>
            </a:r>
          </a:p>
          <a:p>
            <a:r>
              <a:rPr lang="en-US" dirty="0"/>
              <a:t>Term – may decrease chance of developing iron-deficiency anemia and may improve neurodevelopmental outcomes.</a:t>
            </a:r>
          </a:p>
          <a:p>
            <a:r>
              <a:rPr lang="en-US" b="1" dirty="0"/>
              <a:t>Potential</a:t>
            </a:r>
            <a:r>
              <a:rPr lang="en-US" dirty="0"/>
              <a:t> Adverse:</a:t>
            </a:r>
          </a:p>
          <a:p>
            <a:r>
              <a:rPr lang="en-US" dirty="0"/>
              <a:t>Delaying resuscitation for compromised newborns and increased risks of polycythemia and jaundice</a:t>
            </a:r>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8</a:t>
            </a:fld>
            <a:endParaRPr lang="en-US"/>
          </a:p>
        </p:txBody>
      </p:sp>
    </p:spTree>
    <p:extLst>
      <p:ext uri="{BB962C8B-B14F-4D97-AF65-F5344CB8AC3E}">
        <p14:creationId xmlns:p14="http://schemas.microsoft.com/office/powerpoint/2010/main" val="266750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This initial evaluation may occur during the interval between birth and umbilical cord clamping. You rapidly evaluate 3 questions and share with the team including the obstetric:  </a:t>
            </a:r>
          </a:p>
          <a:p>
            <a:pPr eaLnBrk="1" hangingPunct="1"/>
            <a:r>
              <a:rPr lang="en-US" sz="800" dirty="0"/>
              <a:t>Does the baby appear to be term? </a:t>
            </a:r>
          </a:p>
          <a:p>
            <a:pPr eaLnBrk="1" hangingPunct="1"/>
            <a:r>
              <a:rPr lang="en-US" sz="800" dirty="0"/>
              <a:t>Does the baby have good muscle tone? (active with flexed extremities)  </a:t>
            </a:r>
          </a:p>
          <a:p>
            <a:pPr eaLnBrk="1" hangingPunct="1"/>
            <a:r>
              <a:rPr lang="en-US" sz="800" dirty="0"/>
              <a:t>Is the baby breathing or crying?    </a:t>
            </a:r>
          </a:p>
          <a:p>
            <a:pPr eaLnBrk="1" hangingPunct="1"/>
            <a:r>
              <a:rPr lang="en-US" sz="800" dirty="0"/>
              <a:t>If the answer to all of the initial questions is </a:t>
            </a:r>
            <a:r>
              <a:rPr lang="ja-JP" altLang="en-US" sz="800" dirty="0"/>
              <a:t>“</a:t>
            </a:r>
            <a:r>
              <a:rPr lang="en-US" altLang="ja-JP" sz="800" dirty="0"/>
              <a:t>Yes,</a:t>
            </a:r>
            <a:r>
              <a:rPr lang="ja-JP" altLang="en-US" sz="800" dirty="0"/>
              <a:t>”</a:t>
            </a:r>
            <a:r>
              <a:rPr lang="en-US" altLang="ja-JP" sz="800" dirty="0"/>
              <a:t> and the newborn is term, the newborn may remain with mother to receive initial steps while on mother’s chest or abdomen and continue transition. </a:t>
            </a:r>
          </a:p>
          <a:p>
            <a:pPr eaLnBrk="1" hangingPunct="1"/>
            <a:r>
              <a:rPr lang="en-US" altLang="ja-JP" sz="800" dirty="0"/>
              <a:t>If the answer to any one of these questions is </a:t>
            </a:r>
            <a:r>
              <a:rPr lang="ja-JP" altLang="en-US" sz="800" dirty="0"/>
              <a:t>“</a:t>
            </a:r>
            <a:r>
              <a:rPr lang="en-US" altLang="ja-JP" sz="800" dirty="0"/>
              <a:t>No,</a:t>
            </a:r>
            <a:r>
              <a:rPr lang="ja-JP" altLang="en-US" sz="800" dirty="0"/>
              <a:t>”</a:t>
            </a:r>
            <a:r>
              <a:rPr lang="en-US" altLang="ja-JP" sz="800" dirty="0"/>
              <a:t> the newborn should be brought to a radiant warmer because additional interventions may be required. </a:t>
            </a:r>
          </a:p>
          <a:p>
            <a:pPr eaLnBrk="1" hangingPunct="1"/>
            <a:endParaRPr lang="en-US" sz="800" dirty="0"/>
          </a:p>
          <a:p>
            <a:pPr eaLnBrk="1" hangingPunct="1"/>
            <a:r>
              <a:rPr lang="en-US" sz="800" b="1" i="1" dirty="0"/>
              <a:t>Instructor Tip: Assess these criteria simultaneously. The decision to provide routine care or proceed with initial steps takes only a few seconds.</a:t>
            </a:r>
          </a:p>
          <a:p>
            <a:pPr eaLnBrk="1" hangingPunct="1"/>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9</a:t>
            </a:fld>
            <a:endParaRPr lang="en-US"/>
          </a:p>
        </p:txBody>
      </p:sp>
    </p:spTree>
    <p:extLst>
      <p:ext uri="{BB962C8B-B14F-4D97-AF65-F5344CB8AC3E}">
        <p14:creationId xmlns:p14="http://schemas.microsoft.com/office/powerpoint/2010/main" val="110657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800" dirty="0"/>
              <a:t>If vigorous the baby can remain with the mother and have the initial steps performed on the mother</a:t>
            </a:r>
            <a:r>
              <a:rPr lang="ja-JP" altLang="en-US" sz="800" dirty="0"/>
              <a:t>’</a:t>
            </a:r>
            <a:r>
              <a:rPr lang="en-US" altLang="ja-JP" sz="800" dirty="0"/>
              <a:t>s chest or abdomen.  Warmth is obtained by direct skin-to-skin contact and covering the baby with a warm towel or blanket.  If necessary, secretions in the upper airway can be cleared by wiping the baby</a:t>
            </a:r>
            <a:r>
              <a:rPr lang="ja-JP" altLang="en-US" sz="800" dirty="0"/>
              <a:t>’</a:t>
            </a:r>
            <a:r>
              <a:rPr lang="en-US" altLang="ja-JP" sz="800" dirty="0"/>
              <a:t>s mouth and nose with a cloth.  Reserve gentle suction with a bulb syringe for babies with meconium-stained fluid, secretions that are obstructing the baby</a:t>
            </a:r>
            <a:r>
              <a:rPr lang="ja-JP" altLang="en-US" sz="800" dirty="0"/>
              <a:t>’</a:t>
            </a:r>
            <a:r>
              <a:rPr lang="en-US" altLang="ja-JP" sz="800" dirty="0"/>
              <a:t>s breathing, and those that are having difficulty clearing their secretions.  After the initial steps are completed, continue monitoring the newborn</a:t>
            </a:r>
            <a:r>
              <a:rPr lang="ja-JP" altLang="en-US" sz="800" dirty="0"/>
              <a:t>’</a:t>
            </a:r>
            <a:r>
              <a:rPr lang="en-US" altLang="ja-JP" sz="800" dirty="0"/>
              <a:t>s breathing, tone, activity, color, and temperature to determine if additional interventions are required.</a:t>
            </a:r>
          </a:p>
          <a:p>
            <a:pPr eaLnBrk="1" hangingPunct="1"/>
            <a:r>
              <a:rPr lang="en-US" sz="800" dirty="0"/>
              <a:t>If the answer to any of the initial assessment questions </a:t>
            </a:r>
            <a:r>
              <a:rPr lang="ja-JP" altLang="en-US" sz="800" dirty="0"/>
              <a:t>“</a:t>
            </a:r>
            <a:r>
              <a:rPr lang="en-US" altLang="ja-JP" sz="800" dirty="0"/>
              <a:t>No</a:t>
            </a:r>
            <a:r>
              <a:rPr lang="ja-JP" altLang="en-US" sz="800" dirty="0"/>
              <a:t>”</a:t>
            </a:r>
            <a:r>
              <a:rPr lang="en-US" altLang="ja-JP" sz="800" dirty="0"/>
              <a:t>, the baby should be brought to a radiant warmer because additional interventions may be required.  The initial steps are performed under a radiant warmer so the resuscitation team has easy access to the baby (without heat loss).  The initial steps are provided under the radiant warmer.  </a:t>
            </a:r>
          </a:p>
          <a:p>
            <a:pPr eaLnBrk="1" hangingPunct="1"/>
            <a:endParaRPr lang="en-US" sz="800" dirty="0"/>
          </a:p>
          <a:p>
            <a:pPr eaLnBrk="1" hangingPunct="1"/>
            <a:r>
              <a:rPr lang="en-US" sz="800" dirty="0"/>
              <a:t>Babies born preterm are more likely to have difficulty with transition and should be evaluated carefully under a radiant warmer while the initial steps are performed.</a:t>
            </a:r>
          </a:p>
          <a:p>
            <a:pPr eaLnBrk="1" hangingPunct="1"/>
            <a:r>
              <a:rPr lang="en-US" sz="800" dirty="0"/>
              <a:t>For example, they have more difficulty expanding their lungs, establishing good respiratory effort, and maintaining body temperature.  If the baby is born at a late -preterm (34-36 weeks) and has stable vital signs with good respiratory effort, the baby can be brought to the mother within several minutes to continue transition.  Lesson 9 will cover the birth of preterm infants.</a:t>
            </a:r>
            <a:endParaRPr lang="en-US" dirty="0"/>
          </a:p>
          <a:p>
            <a:endParaRPr lang="en-US" dirty="0"/>
          </a:p>
        </p:txBody>
      </p:sp>
      <p:sp>
        <p:nvSpPr>
          <p:cNvPr id="4" name="Slide Number Placeholder 3"/>
          <p:cNvSpPr>
            <a:spLocks noGrp="1"/>
          </p:cNvSpPr>
          <p:nvPr>
            <p:ph type="sldNum" sz="quarter" idx="10"/>
          </p:nvPr>
        </p:nvSpPr>
        <p:spPr/>
        <p:txBody>
          <a:bodyPr/>
          <a:lstStyle/>
          <a:p>
            <a:fld id="{D783FB7E-28EF-49B1-9726-7CBF176CDD56}" type="slidenum">
              <a:rPr lang="en-US" smtClean="0"/>
              <a:pPr/>
              <a:t>10</a:t>
            </a:fld>
            <a:endParaRPr lang="en-US"/>
          </a:p>
        </p:txBody>
      </p:sp>
    </p:spTree>
    <p:extLst>
      <p:ext uri="{BB962C8B-B14F-4D97-AF65-F5344CB8AC3E}">
        <p14:creationId xmlns:p14="http://schemas.microsoft.com/office/powerpoint/2010/main" val="111931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19A561-BEB6-4003-AA83-F20C4BADD04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10991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A561-BEB6-4003-AA83-F20C4BADD04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68931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A561-BEB6-4003-AA83-F20C4BADD04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59439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9A561-BEB6-4003-AA83-F20C4BADD04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77256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19A561-BEB6-4003-AA83-F20C4BADD048}"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57183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19A561-BEB6-4003-AA83-F20C4BADD04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93397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9A561-BEB6-4003-AA83-F20C4BADD048}"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402059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9A561-BEB6-4003-AA83-F20C4BADD048}"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5334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9A561-BEB6-4003-AA83-F20C4BADD048}"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16080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19A561-BEB6-4003-AA83-F20C4BADD04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3190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19A561-BEB6-4003-AA83-F20C4BADD048}"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B9C45-7516-4833-93EA-60F10D768617}" type="slidenum">
              <a:rPr lang="en-US" smtClean="0"/>
              <a:t>‹#›</a:t>
            </a:fld>
            <a:endParaRPr lang="en-US"/>
          </a:p>
        </p:txBody>
      </p:sp>
    </p:spTree>
    <p:extLst>
      <p:ext uri="{BB962C8B-B14F-4D97-AF65-F5344CB8AC3E}">
        <p14:creationId xmlns:p14="http://schemas.microsoft.com/office/powerpoint/2010/main" val="335203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9A561-BEB6-4003-AA83-F20C4BADD048}"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B9C45-7516-4833-93EA-60F10D768617}" type="slidenum">
              <a:rPr lang="en-US" smtClean="0"/>
              <a:t>‹#›</a:t>
            </a:fld>
            <a:endParaRPr lang="en-US"/>
          </a:p>
        </p:txBody>
      </p:sp>
    </p:spTree>
    <p:extLst>
      <p:ext uri="{BB962C8B-B14F-4D97-AF65-F5344CB8AC3E}">
        <p14:creationId xmlns:p14="http://schemas.microsoft.com/office/powerpoint/2010/main" val="116049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20" y="0"/>
            <a:ext cx="9144000" cy="2387600"/>
          </a:xfrm>
        </p:spPr>
        <p:txBody>
          <a:bodyPr/>
          <a:lstStyle/>
          <a:p>
            <a:r>
              <a:rPr lang="en-US" dirty="0" smtClean="0"/>
              <a:t>Neonatal Resuscitation </a:t>
            </a:r>
            <a:r>
              <a:rPr lang="en-US" sz="4400" dirty="0" smtClean="0"/>
              <a:t>7</a:t>
            </a:r>
            <a:r>
              <a:rPr lang="en-US" sz="4400" baseline="30000" dirty="0" smtClean="0"/>
              <a:t>th</a:t>
            </a:r>
            <a:r>
              <a:rPr lang="en-US" sz="4400" dirty="0" smtClean="0"/>
              <a:t> Edition</a:t>
            </a:r>
            <a:endParaRPr lang="en-US" dirty="0"/>
          </a:p>
        </p:txBody>
      </p:sp>
      <p:sp>
        <p:nvSpPr>
          <p:cNvPr id="3" name="Subtitle 2"/>
          <p:cNvSpPr>
            <a:spLocks noGrp="1"/>
          </p:cNvSpPr>
          <p:nvPr>
            <p:ph type="subTitle" idx="1"/>
          </p:nvPr>
        </p:nvSpPr>
        <p:spPr/>
        <p:txBody>
          <a:bodyPr/>
          <a:lstStyle/>
          <a:p>
            <a:endParaRPr lang="en-US" dirty="0"/>
          </a:p>
        </p:txBody>
      </p:sp>
      <p:pic>
        <p:nvPicPr>
          <p:cNvPr id="5" name="Content Placeholder 5" descr="03-14.tif"/>
          <p:cNvPicPr>
            <a:picLocks noGrp="1" noChangeAspect="1"/>
          </p:cNvPicPr>
          <p:nvPr>
            <p:ph idx="1"/>
          </p:nvPr>
        </p:nvPicPr>
        <p:blipFill>
          <a:blip r:embed="rId2">
            <a:extLst>
              <a:ext uri="{28A0092B-C50C-407E-A947-70E740481C1C}">
                <a14:useLocalDpi xmlns:a14="http://schemas.microsoft.com/office/drawing/2010/main" val="0"/>
              </a:ext>
            </a:extLst>
          </a:blip>
          <a:srcRect t="10448" b="10448"/>
          <a:stretch>
            <a:fillRect/>
          </a:stretch>
        </p:blipFill>
        <p:spPr>
          <a:xfrm>
            <a:off x="1574296" y="2333661"/>
            <a:ext cx="8865106" cy="4258727"/>
          </a:xfrm>
        </p:spPr>
      </p:pic>
    </p:spTree>
    <p:extLst>
      <p:ext uri="{BB962C8B-B14F-4D97-AF65-F5344CB8AC3E}">
        <p14:creationId xmlns:p14="http://schemas.microsoft.com/office/powerpoint/2010/main" val="2957371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4800" b="1" dirty="0"/>
              <a:t>Initial Steps of Newborn Care</a:t>
            </a:r>
          </a:p>
        </p:txBody>
      </p:sp>
      <p:sp>
        <p:nvSpPr>
          <p:cNvPr id="3" name="Content Placeholder 2"/>
          <p:cNvSpPr>
            <a:spLocks noGrp="1"/>
          </p:cNvSpPr>
          <p:nvPr>
            <p:ph idx="1"/>
          </p:nvPr>
        </p:nvSpPr>
        <p:spPr>
          <a:xfrm>
            <a:off x="1905000" y="1752600"/>
            <a:ext cx="7391400" cy="3733800"/>
          </a:xfrm>
        </p:spPr>
        <p:txBody>
          <a:bodyPr>
            <a:noAutofit/>
          </a:bodyPr>
          <a:lstStyle/>
          <a:p>
            <a:pPr marL="0" indent="0">
              <a:buNone/>
            </a:pPr>
            <a:r>
              <a:rPr lang="en-US" sz="3200" b="1" dirty="0"/>
              <a:t>For a vigorous term newborn</a:t>
            </a:r>
          </a:p>
          <a:p>
            <a:r>
              <a:rPr lang="en-US" sz="3200" b="1" dirty="0"/>
              <a:t>Provide warmth with mother or under radiant warmer</a:t>
            </a:r>
          </a:p>
          <a:p>
            <a:r>
              <a:rPr lang="en-US" sz="3200" b="1" dirty="0"/>
              <a:t>Position head and neck to open airway </a:t>
            </a:r>
          </a:p>
          <a:p>
            <a:r>
              <a:rPr lang="en-US" sz="3200" b="1" dirty="0"/>
              <a:t>If needed, clear secretions </a:t>
            </a:r>
          </a:p>
          <a:p>
            <a:r>
              <a:rPr lang="en-US" sz="3200" b="1" dirty="0"/>
              <a:t>Dry</a:t>
            </a:r>
          </a:p>
          <a:p>
            <a:r>
              <a:rPr lang="en-US" sz="3200" b="1" dirty="0"/>
              <a:t>Stimulate</a:t>
            </a:r>
          </a:p>
          <a:p>
            <a:endParaRPr lang="en-US" sz="3200" b="1" dirty="0"/>
          </a:p>
        </p:txBody>
      </p:sp>
    </p:spTree>
    <p:extLst>
      <p:ext uri="{BB962C8B-B14F-4D97-AF65-F5344CB8AC3E}">
        <p14:creationId xmlns:p14="http://schemas.microsoft.com/office/powerpoint/2010/main" val="71987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n-US" sz="5400" b="1" dirty="0"/>
              <a:t>Routine Care</a:t>
            </a:r>
          </a:p>
        </p:txBody>
      </p:sp>
      <p:sp>
        <p:nvSpPr>
          <p:cNvPr id="2" name="Content Placeholder 1"/>
          <p:cNvSpPr>
            <a:spLocks noGrp="1"/>
          </p:cNvSpPr>
          <p:nvPr>
            <p:ph idx="1"/>
          </p:nvPr>
        </p:nvSpPr>
        <p:spPr>
          <a:xfrm>
            <a:off x="145867" y="1996440"/>
            <a:ext cx="8382000" cy="3733800"/>
          </a:xfrm>
        </p:spPr>
        <p:txBody>
          <a:bodyPr/>
          <a:lstStyle/>
          <a:p>
            <a:r>
              <a:rPr lang="en-US" b="1" dirty="0"/>
              <a:t>90% of newborns are vigorous term babies with no risk factors</a:t>
            </a:r>
          </a:p>
          <a:p>
            <a:r>
              <a:rPr lang="en-US" b="1" dirty="0"/>
              <a:t>Should remain with   </a:t>
            </a:r>
            <a:r>
              <a:rPr lang="en-US" b="1" dirty="0" smtClean="0"/>
              <a:t>mothers </a:t>
            </a:r>
            <a:r>
              <a:rPr lang="en-US" b="1" dirty="0"/>
              <a:t>to promote                                                       bonding, initiate   </a:t>
            </a:r>
            <a:r>
              <a:rPr lang="en-US" b="1" dirty="0" smtClean="0"/>
              <a:t>breastfeeding </a:t>
            </a:r>
            <a:r>
              <a:rPr lang="en-US" b="1" dirty="0"/>
              <a:t>and   </a:t>
            </a:r>
            <a:r>
              <a:rPr lang="en-US" b="1" dirty="0" smtClean="0"/>
              <a:t>                       </a:t>
            </a:r>
            <a:r>
              <a:rPr lang="en-US" b="1" dirty="0"/>
              <a:t>receive newborn care</a:t>
            </a:r>
          </a:p>
          <a:p>
            <a:endParaRPr lang="en-US" b="1" dirty="0"/>
          </a:p>
        </p:txBody>
      </p:sp>
      <p:pic>
        <p:nvPicPr>
          <p:cNvPr id="3" name="Picture 2" descr="08-0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381" y="2520913"/>
            <a:ext cx="5272619" cy="3515079"/>
          </a:xfrm>
          <a:prstGeom prst="rect">
            <a:avLst/>
          </a:prstGeom>
        </p:spPr>
      </p:pic>
    </p:spTree>
    <p:extLst>
      <p:ext uri="{BB962C8B-B14F-4D97-AF65-F5344CB8AC3E}">
        <p14:creationId xmlns:p14="http://schemas.microsoft.com/office/powerpoint/2010/main" val="107398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5400" b="1" dirty="0"/>
              <a:t>Opening the Airway</a:t>
            </a:r>
          </a:p>
        </p:txBody>
      </p:sp>
      <p:sp>
        <p:nvSpPr>
          <p:cNvPr id="3" name="Content Placeholder 2"/>
          <p:cNvSpPr>
            <a:spLocks noGrp="1"/>
          </p:cNvSpPr>
          <p:nvPr>
            <p:ph idx="1"/>
          </p:nvPr>
        </p:nvSpPr>
        <p:spPr>
          <a:xfrm>
            <a:off x="1905000" y="1752600"/>
            <a:ext cx="7467600" cy="3733800"/>
          </a:xfrm>
        </p:spPr>
        <p:txBody>
          <a:bodyPr>
            <a:normAutofit/>
          </a:bodyPr>
          <a:lstStyle/>
          <a:p>
            <a:r>
              <a:rPr lang="en-US" sz="3600" b="1" dirty="0"/>
              <a:t>Position baby on back </a:t>
            </a:r>
          </a:p>
          <a:p>
            <a:r>
              <a:rPr lang="en-US" sz="3600" b="1" dirty="0"/>
              <a:t>Slightly extend the neck in “sniffing position”</a:t>
            </a:r>
          </a:p>
          <a:p>
            <a:r>
              <a:rPr lang="en-US" sz="3600" b="1" dirty="0"/>
              <a:t>Avoid hyperextension or flexion of the baby’s neck</a:t>
            </a:r>
          </a:p>
          <a:p>
            <a:endParaRPr lang="en-US" sz="3600" b="1" dirty="0"/>
          </a:p>
          <a:p>
            <a:pPr marL="0" indent="0">
              <a:buNone/>
            </a:pPr>
            <a:endParaRPr lang="en-US" sz="3600" b="1"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40-41 </a:t>
            </a:r>
          </a:p>
        </p:txBody>
      </p:sp>
    </p:spTree>
    <p:extLst>
      <p:ext uri="{BB962C8B-B14F-4D97-AF65-F5344CB8AC3E}">
        <p14:creationId xmlns:p14="http://schemas.microsoft.com/office/powerpoint/2010/main" val="3854866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389" y="0"/>
            <a:ext cx="8382000" cy="1143000"/>
          </a:xfrm>
        </p:spPr>
        <p:txBody>
          <a:bodyPr/>
          <a:lstStyle/>
          <a:p>
            <a:r>
              <a:rPr lang="en-US" b="1" dirty="0"/>
              <a:t>Opening the Airway</a:t>
            </a:r>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40-41 </a:t>
            </a:r>
          </a:p>
        </p:txBody>
      </p:sp>
      <p:pic>
        <p:nvPicPr>
          <p:cNvPr id="8" name="Picture 4" descr="d_02_02_0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36228" y="736316"/>
            <a:ext cx="4308847" cy="3230564"/>
          </a:xfrm>
          <a:noFill/>
          <a:extLst>
            <a:ext uri="{909E8E84-426E-40dd-AFC4-6F175D3DCCD1}">
              <a14:hiddenFill xmlns:a14="http://schemas.microsoft.com/office/drawing/2010/main" xmlns="">
                <a:solidFill>
                  <a:srgbClr val="FFFFFF"/>
                </a:solidFill>
              </a14:hiddenFill>
            </a:ext>
          </a:extLst>
        </p:spPr>
      </p:pic>
      <p:pic>
        <p:nvPicPr>
          <p:cNvPr id="9" name="Picture 5" descr="d_02_02_04_01"/>
          <p:cNvPicPr>
            <a:picLocks noChangeAspect="1" noChangeArrowheads="1"/>
          </p:cNvPicPr>
          <p:nvPr/>
        </p:nvPicPr>
        <p:blipFill>
          <a:blip r:embed="rId4">
            <a:extLst>
              <a:ext uri="{28A0092B-C50C-407E-A947-70E740481C1C}">
                <a14:useLocalDpi xmlns:a14="http://schemas.microsoft.com/office/drawing/2010/main" val="0"/>
              </a:ext>
            </a:extLst>
          </a:blip>
          <a:srcRect t="15392" b="15392"/>
          <a:stretch>
            <a:fillRect/>
          </a:stretch>
        </p:blipFill>
        <p:spPr>
          <a:xfrm>
            <a:off x="3743520" y="3848622"/>
            <a:ext cx="4979228" cy="278783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D_02_02_04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493266" y="473858"/>
            <a:ext cx="4636774" cy="3493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9891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848600" cy="1143000"/>
          </a:xfrm>
        </p:spPr>
        <p:txBody>
          <a:bodyPr>
            <a:noAutofit/>
          </a:bodyPr>
          <a:lstStyle/>
          <a:p>
            <a:pPr>
              <a:lnSpc>
                <a:spcPct val="90000"/>
              </a:lnSpc>
            </a:pPr>
            <a:r>
              <a:rPr lang="en-US" b="1" dirty="0"/>
              <a:t>If Needed, Clear Secretions from Airway </a:t>
            </a:r>
          </a:p>
        </p:txBody>
      </p:sp>
      <p:sp>
        <p:nvSpPr>
          <p:cNvPr id="3" name="Content Placeholder 2"/>
          <p:cNvSpPr>
            <a:spLocks noGrp="1"/>
          </p:cNvSpPr>
          <p:nvPr>
            <p:ph idx="1"/>
          </p:nvPr>
        </p:nvSpPr>
        <p:spPr>
          <a:xfrm>
            <a:off x="1905000" y="1752600"/>
            <a:ext cx="8382000" cy="4114800"/>
          </a:xfrm>
        </p:spPr>
        <p:txBody>
          <a:bodyPr>
            <a:normAutofit/>
          </a:bodyPr>
          <a:lstStyle/>
          <a:p>
            <a:r>
              <a:rPr lang="en-US" sz="3200" b="1" dirty="0"/>
              <a:t>Wipe nose and mouth with towel</a:t>
            </a:r>
          </a:p>
          <a:p>
            <a:r>
              <a:rPr lang="en-US" sz="3200" b="1" dirty="0"/>
              <a:t>If necessary, gently suction with a bulb syringe.  Suction mouth first, then nose … “M” before “N”</a:t>
            </a:r>
          </a:p>
          <a:p>
            <a:r>
              <a:rPr lang="en-US" sz="3200" b="1" dirty="0"/>
              <a:t>Brief, gentle suctioning is usually adequate</a:t>
            </a:r>
          </a:p>
          <a:p>
            <a:r>
              <a:rPr lang="en-US" sz="3200" b="1" dirty="0"/>
              <a:t>Vigorous suction may injure tissues and cause  bradycardia or apnea</a:t>
            </a:r>
          </a:p>
          <a:p>
            <a:endParaRPr lang="en-US" sz="3200" b="1"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41-42 </a:t>
            </a:r>
          </a:p>
        </p:txBody>
      </p:sp>
    </p:spTree>
    <p:extLst>
      <p:ext uri="{BB962C8B-B14F-4D97-AF65-F5344CB8AC3E}">
        <p14:creationId xmlns:p14="http://schemas.microsoft.com/office/powerpoint/2010/main" val="171859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4800" dirty="0"/>
              <a:t>Dry and Stimulate</a:t>
            </a:r>
          </a:p>
        </p:txBody>
      </p:sp>
      <p:sp>
        <p:nvSpPr>
          <p:cNvPr id="3" name="Content Placeholder 2"/>
          <p:cNvSpPr>
            <a:spLocks noGrp="1"/>
          </p:cNvSpPr>
          <p:nvPr>
            <p:ph idx="1"/>
          </p:nvPr>
        </p:nvSpPr>
        <p:spPr>
          <a:xfrm>
            <a:off x="1905000" y="1752600"/>
            <a:ext cx="8382000" cy="4114800"/>
          </a:xfrm>
        </p:spPr>
        <p:txBody>
          <a:bodyPr/>
          <a:lstStyle/>
          <a:p>
            <a:pPr marL="0" indent="0">
              <a:buNone/>
            </a:pPr>
            <a:r>
              <a:rPr lang="en-US" b="1" dirty="0"/>
              <a:t>Dry thoroughly</a:t>
            </a:r>
          </a:p>
          <a:p>
            <a:pPr marL="0" indent="0">
              <a:buNone/>
            </a:pPr>
            <a:r>
              <a:rPr lang="en-US" b="1" dirty="0"/>
              <a:t>Remove wet linen</a:t>
            </a:r>
          </a:p>
          <a:p>
            <a:pPr marL="0" indent="0">
              <a:buNone/>
            </a:pPr>
            <a:r>
              <a:rPr lang="en-US" b="1" dirty="0"/>
              <a:t>Reposition the head</a:t>
            </a:r>
          </a:p>
          <a:p>
            <a:endParaRPr lang="en-US" b="1" dirty="0"/>
          </a:p>
        </p:txBody>
      </p:sp>
      <p:sp>
        <p:nvSpPr>
          <p:cNvPr id="6" name="Rectangle 14"/>
          <p:cNvSpPr>
            <a:spLocks noChangeArrowheads="1"/>
          </p:cNvSpPr>
          <p:nvPr/>
        </p:nvSpPr>
        <p:spPr bwMode="auto">
          <a:xfrm>
            <a:off x="6172200" y="5334000"/>
            <a:ext cx="3804248" cy="400110"/>
          </a:xfrm>
          <a:prstGeom prst="rect">
            <a:avLst/>
          </a:prstGeom>
          <a:noFill/>
          <a:ln>
            <a:noFill/>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solidFill>
                  <a:srgbClr val="FFFFCC"/>
                </a:solidFill>
              </a:rPr>
              <a:t>Click on the image to play video</a:t>
            </a:r>
          </a:p>
        </p:txBody>
      </p:sp>
      <p:pic>
        <p:nvPicPr>
          <p:cNvPr id="7" name="V_02_06_01" descr="V_02_06_01">
            <a:hlinkClick r:id="" action="ppaction://media"/>
            <a:extLst>
              <a:ext uri="{FF2B5EF4-FFF2-40B4-BE49-F238E27FC236}">
                <a16:creationId xmlns:a16="http://schemas.microsoft.com/office/drawing/2014/main" id="{865F727D-A124-0D44-8B89-6EBAF78834F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435600" y="1524000"/>
            <a:ext cx="5080000" cy="3810000"/>
          </a:xfrm>
          <a:prstGeom prst="rect">
            <a:avLst/>
          </a:prstGeom>
        </p:spPr>
      </p:pic>
    </p:spTree>
    <p:extLst>
      <p:ext uri="{BB962C8B-B14F-4D97-AF65-F5344CB8AC3E}">
        <p14:creationId xmlns:p14="http://schemas.microsoft.com/office/powerpoint/2010/main" val="140023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5400" b="1" dirty="0"/>
              <a:t>Stimulate Breathing</a:t>
            </a:r>
          </a:p>
        </p:txBody>
      </p:sp>
      <p:sp>
        <p:nvSpPr>
          <p:cNvPr id="3" name="Content Placeholder 2"/>
          <p:cNvSpPr>
            <a:spLocks noGrp="1"/>
          </p:cNvSpPr>
          <p:nvPr>
            <p:ph idx="1"/>
          </p:nvPr>
        </p:nvSpPr>
        <p:spPr>
          <a:xfrm>
            <a:off x="931817" y="1854926"/>
            <a:ext cx="4478383" cy="4012474"/>
          </a:xfrm>
        </p:spPr>
        <p:txBody>
          <a:bodyPr>
            <a:noAutofit/>
          </a:bodyPr>
          <a:lstStyle/>
          <a:p>
            <a:pPr marL="0" indent="0">
              <a:buNone/>
            </a:pPr>
            <a:r>
              <a:rPr lang="en-US" sz="3600" b="1" dirty="0"/>
              <a:t>If baby is still not breathing – gently rub the baby’s back, trunk or extremities for a few seconds.  </a:t>
            </a:r>
          </a:p>
          <a:p>
            <a:pPr marL="0" indent="0">
              <a:buNone/>
            </a:pPr>
            <a:r>
              <a:rPr lang="en-US" sz="3600" b="1" dirty="0"/>
              <a:t>If apnea remains, begin PPV</a:t>
            </a:r>
          </a:p>
        </p:txBody>
      </p:sp>
      <p:pic>
        <p:nvPicPr>
          <p:cNvPr id="6" name="Picture 10"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886" y="1045028"/>
            <a:ext cx="6241819" cy="502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0953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4800" b="1" dirty="0"/>
              <a:t>Harmful Forms of Stimulation</a:t>
            </a:r>
          </a:p>
        </p:txBody>
      </p:sp>
      <p:sp>
        <p:nvSpPr>
          <p:cNvPr id="3" name="Content Placeholder 2"/>
          <p:cNvSpPr>
            <a:spLocks noGrp="1"/>
          </p:cNvSpPr>
          <p:nvPr>
            <p:ph idx="1"/>
          </p:nvPr>
        </p:nvSpPr>
        <p:spPr>
          <a:xfrm>
            <a:off x="494212" y="1587137"/>
            <a:ext cx="8077200" cy="4114800"/>
          </a:xfrm>
        </p:spPr>
        <p:txBody>
          <a:bodyPr>
            <a:normAutofit/>
          </a:bodyPr>
          <a:lstStyle/>
          <a:p>
            <a:r>
              <a:rPr lang="en-US" sz="3600" b="1" dirty="0"/>
              <a:t>Slapping back or buttocks</a:t>
            </a:r>
          </a:p>
          <a:p>
            <a:r>
              <a:rPr lang="en-US" sz="3600" b="1" dirty="0"/>
              <a:t>Shaking</a:t>
            </a:r>
          </a:p>
          <a:p>
            <a:endParaRPr lang="en-US" sz="3600" b="1" dirty="0"/>
          </a:p>
          <a:p>
            <a:pPr marL="0" indent="0">
              <a:buNone/>
            </a:pPr>
            <a:r>
              <a:rPr lang="en-US" sz="3600" b="1" dirty="0"/>
              <a:t>Continued tactile stimulation in a baby who is not breathing wastes valuable time. For persistent apnea, give positive-pressure ventilation promptly!</a:t>
            </a:r>
          </a:p>
        </p:txBody>
      </p:sp>
    </p:spTree>
    <p:extLst>
      <p:ext uri="{BB962C8B-B14F-4D97-AF65-F5344CB8AC3E}">
        <p14:creationId xmlns:p14="http://schemas.microsoft.com/office/powerpoint/2010/main" val="243269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4800" b="1" dirty="0"/>
              <a:t>Assess Newborn’s Response</a:t>
            </a:r>
          </a:p>
        </p:txBody>
      </p:sp>
      <p:sp>
        <p:nvSpPr>
          <p:cNvPr id="3" name="Content Placeholder 2"/>
          <p:cNvSpPr>
            <a:spLocks noGrp="1"/>
          </p:cNvSpPr>
          <p:nvPr>
            <p:ph idx="1"/>
          </p:nvPr>
        </p:nvSpPr>
        <p:spPr>
          <a:xfrm>
            <a:off x="1323703" y="1752599"/>
            <a:ext cx="9718765" cy="4665617"/>
          </a:xfrm>
        </p:spPr>
        <p:txBody>
          <a:bodyPr>
            <a:noAutofit/>
          </a:bodyPr>
          <a:lstStyle/>
          <a:p>
            <a:pPr marL="0" indent="0">
              <a:buNone/>
            </a:pPr>
            <a:r>
              <a:rPr lang="en-US" sz="3200" b="1" dirty="0">
                <a:solidFill>
                  <a:srgbClr val="FF0000"/>
                </a:solidFill>
              </a:rPr>
              <a:t>Respirations: Is baby breathing or crying?  </a:t>
            </a:r>
          </a:p>
          <a:p>
            <a:pPr marL="0" indent="0">
              <a:buNone/>
            </a:pPr>
            <a:r>
              <a:rPr lang="en-US" sz="3200" b="1" dirty="0"/>
              <a:t>If baby is not breathing or is gasping proceed to  PPV</a:t>
            </a:r>
          </a:p>
          <a:p>
            <a:pPr marL="0" indent="0">
              <a:buNone/>
            </a:pPr>
            <a:r>
              <a:rPr lang="en-US" sz="3200" b="1" dirty="0">
                <a:solidFill>
                  <a:srgbClr val="FF0000"/>
                </a:solidFill>
              </a:rPr>
              <a:t>Heart rate: Is HR more than 100 bpm?</a:t>
            </a:r>
          </a:p>
          <a:p>
            <a:r>
              <a:rPr lang="en-US" b="1" dirty="0"/>
              <a:t>Listen with a stethoscope on left side of chest</a:t>
            </a:r>
          </a:p>
          <a:p>
            <a:r>
              <a:rPr lang="en-US" b="1" dirty="0"/>
              <a:t>Count number of beats in 6 seconds and multiply by 10</a:t>
            </a:r>
          </a:p>
          <a:p>
            <a:r>
              <a:rPr lang="en-US" b="1" dirty="0"/>
              <a:t>Tap out HR with your finger </a:t>
            </a:r>
          </a:p>
          <a:p>
            <a:r>
              <a:rPr lang="en-US" b="1" dirty="0"/>
              <a:t>If available, use pulse oximeter or ECG monitor</a:t>
            </a:r>
          </a:p>
          <a:p>
            <a:endParaRPr lang="en-US" sz="3200" b="1" dirty="0"/>
          </a:p>
        </p:txBody>
      </p:sp>
    </p:spTree>
    <p:extLst>
      <p:ext uri="{BB962C8B-B14F-4D97-AF65-F5344CB8AC3E}">
        <p14:creationId xmlns:p14="http://schemas.microsoft.com/office/powerpoint/2010/main" val="295991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fontScale="90000"/>
          </a:bodyPr>
          <a:lstStyle/>
          <a:p>
            <a:pPr>
              <a:lnSpc>
                <a:spcPct val="90000"/>
              </a:lnSpc>
            </a:pPr>
            <a:r>
              <a:rPr lang="en-US" b="1" dirty="0"/>
              <a:t>Evaluate the Baby: </a:t>
            </a:r>
            <a:br>
              <a:rPr lang="en-US" b="1" dirty="0"/>
            </a:br>
            <a:r>
              <a:rPr lang="en-US" b="1" dirty="0"/>
              <a:t>Respirations and Heart Rate</a:t>
            </a:r>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45, 48 </a:t>
            </a:r>
          </a:p>
        </p:txBody>
      </p:sp>
      <p:pic>
        <p:nvPicPr>
          <p:cNvPr id="3" name="Picture 2" descr="NRP flow diagram.pdf"/>
          <p:cNvPicPr>
            <a:picLocks noChangeAspect="1"/>
          </p:cNvPicPr>
          <p:nvPr/>
        </p:nvPicPr>
        <p:blipFill rotWithShape="1">
          <a:blip r:embed="rId3">
            <a:extLst>
              <a:ext uri="{28A0092B-C50C-407E-A947-70E740481C1C}">
                <a14:useLocalDpi xmlns:a14="http://schemas.microsoft.com/office/drawing/2010/main" val="0"/>
              </a:ext>
            </a:extLst>
          </a:blip>
          <a:srcRect l="-12989" t="4209" r="-5531" b="51815"/>
          <a:stretch/>
        </p:blipFill>
        <p:spPr>
          <a:xfrm>
            <a:off x="1976846" y="1326516"/>
            <a:ext cx="7628708" cy="5459917"/>
          </a:xfrm>
          <a:prstGeom prst="rect">
            <a:avLst/>
          </a:prstGeom>
          <a:solidFill>
            <a:srgbClr val="FFFFFF"/>
          </a:solidFill>
        </p:spPr>
      </p:pic>
    </p:spTree>
    <p:extLst>
      <p:ext uri="{BB962C8B-B14F-4D97-AF65-F5344CB8AC3E}">
        <p14:creationId xmlns:p14="http://schemas.microsoft.com/office/powerpoint/2010/main" val="3859443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lstStyle/>
          <a:p>
            <a:r>
              <a:rPr lang="en-US" dirty="0"/>
              <a:t>Interrupted Normal Transition</a:t>
            </a:r>
          </a:p>
        </p:txBody>
      </p:sp>
      <p:sp>
        <p:nvSpPr>
          <p:cNvPr id="3" name="Content Placeholder 2"/>
          <p:cNvSpPr>
            <a:spLocks noGrp="1"/>
          </p:cNvSpPr>
          <p:nvPr>
            <p:ph idx="1"/>
          </p:nvPr>
        </p:nvSpPr>
        <p:spPr>
          <a:xfrm>
            <a:off x="1905000" y="1752600"/>
            <a:ext cx="5562600" cy="3733800"/>
          </a:xfrm>
        </p:spPr>
        <p:txBody>
          <a:bodyPr/>
          <a:lstStyle/>
          <a:p>
            <a:r>
              <a:rPr lang="en-US" dirty="0"/>
              <a:t>Depressed respiratory effort – apnea or tachypnea</a:t>
            </a:r>
          </a:p>
          <a:p>
            <a:r>
              <a:rPr lang="en-US" dirty="0"/>
              <a:t>Compromised heart –bradycardia or tachycardia</a:t>
            </a:r>
          </a:p>
          <a:p>
            <a:r>
              <a:rPr lang="en-US" dirty="0"/>
              <a:t>Decreased muscle tone</a:t>
            </a:r>
          </a:p>
          <a:p>
            <a:r>
              <a:rPr lang="en-US" dirty="0"/>
              <a:t>Low oxygen saturation	</a:t>
            </a:r>
          </a:p>
          <a:p>
            <a:r>
              <a:rPr lang="en-US" dirty="0"/>
              <a:t>Low blood pressure</a:t>
            </a:r>
          </a:p>
          <a:p>
            <a:endParaRPr lang="en-US"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8</a:t>
            </a:r>
          </a:p>
        </p:txBody>
      </p:sp>
      <p:pic>
        <p:nvPicPr>
          <p:cNvPr id="6" name="Picture 19" descr="1-11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54188"/>
            <a:ext cx="180975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9144001" y="2165350"/>
            <a:ext cx="122501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l"/>
            <a:r>
              <a:rPr lang="en-US" altLang="en-US" sz="2000" b="0" dirty="0">
                <a:solidFill>
                  <a:srgbClr val="FFFFCC"/>
                </a:solidFill>
              </a:rPr>
              <a:t>Normal </a:t>
            </a:r>
          </a:p>
          <a:p>
            <a:pPr algn="l"/>
            <a:r>
              <a:rPr lang="en-US" altLang="en-US" sz="2000" b="0" dirty="0">
                <a:solidFill>
                  <a:srgbClr val="FFFFCC"/>
                </a:solidFill>
              </a:rPr>
              <a:t>transition</a:t>
            </a:r>
          </a:p>
        </p:txBody>
      </p:sp>
      <p:sp>
        <p:nvSpPr>
          <p:cNvPr id="8" name="TextBox 8"/>
          <p:cNvSpPr txBox="1">
            <a:spLocks noChangeArrowheads="1"/>
          </p:cNvSpPr>
          <p:nvPr/>
        </p:nvSpPr>
        <p:spPr bwMode="auto">
          <a:xfrm>
            <a:off x="9144000" y="4384675"/>
            <a:ext cx="142218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l"/>
            <a:r>
              <a:rPr lang="en-US" altLang="en-US" sz="2000" b="0" dirty="0">
                <a:solidFill>
                  <a:srgbClr val="FFFFCC"/>
                </a:solidFill>
              </a:rPr>
              <a:t>Interrupted</a:t>
            </a:r>
          </a:p>
          <a:p>
            <a:pPr algn="l"/>
            <a:r>
              <a:rPr lang="en-US" altLang="en-US" sz="2000" b="0" dirty="0">
                <a:solidFill>
                  <a:srgbClr val="FFFFCC"/>
                </a:solidFill>
              </a:rPr>
              <a:t>transition</a:t>
            </a:r>
            <a:endParaRPr lang="en-US" altLang="en-US" sz="3200" dirty="0">
              <a:solidFill>
                <a:srgbClr val="FFFFCC"/>
              </a:solidFill>
            </a:endParaRPr>
          </a:p>
        </p:txBody>
      </p:sp>
    </p:spTree>
    <p:extLst>
      <p:ext uri="{BB962C8B-B14F-4D97-AF65-F5344CB8AC3E}">
        <p14:creationId xmlns:p14="http://schemas.microsoft.com/office/powerpoint/2010/main" val="227619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4800" b="1" dirty="0"/>
              <a:t>Not Breathing Heart Rate Low</a:t>
            </a:r>
          </a:p>
        </p:txBody>
      </p:sp>
      <p:sp>
        <p:nvSpPr>
          <p:cNvPr id="3" name="Content Placeholder 2"/>
          <p:cNvSpPr>
            <a:spLocks noGrp="1"/>
          </p:cNvSpPr>
          <p:nvPr>
            <p:ph idx="1"/>
          </p:nvPr>
        </p:nvSpPr>
        <p:spPr>
          <a:xfrm>
            <a:off x="975359" y="1752600"/>
            <a:ext cx="10223863" cy="4114800"/>
          </a:xfrm>
        </p:spPr>
        <p:txBody>
          <a:bodyPr>
            <a:noAutofit/>
          </a:bodyPr>
          <a:lstStyle/>
          <a:p>
            <a:r>
              <a:rPr lang="en-US" sz="3600" b="1" dirty="0"/>
              <a:t>Start PPV if baby is not breathing</a:t>
            </a:r>
          </a:p>
          <a:p>
            <a:r>
              <a:rPr lang="en-US" sz="3600" b="1" dirty="0"/>
              <a:t>Start PPV if baby appears to be breathing but heart rate below 100</a:t>
            </a:r>
          </a:p>
          <a:p>
            <a:r>
              <a:rPr lang="en-US" sz="3600" b="1" dirty="0"/>
              <a:t>Call for immediate additional help if you are the only provider </a:t>
            </a:r>
          </a:p>
          <a:p>
            <a:r>
              <a:rPr lang="en-US" sz="3600" b="1" dirty="0"/>
              <a:t>If baby has not responded to initial steps in first minute of life proceed to PPV</a:t>
            </a:r>
          </a:p>
          <a:p>
            <a:endParaRPr lang="en-US" sz="3600" b="1" dirty="0"/>
          </a:p>
        </p:txBody>
      </p:sp>
    </p:spTree>
    <p:extLst>
      <p:ext uri="{BB962C8B-B14F-4D97-AF65-F5344CB8AC3E}">
        <p14:creationId xmlns:p14="http://schemas.microsoft.com/office/powerpoint/2010/main" val="948295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lstStyle/>
          <a:p>
            <a:r>
              <a:rPr lang="en-US" b="1" dirty="0"/>
              <a:t>Breathing, HR 100, Cyanosis </a:t>
            </a:r>
          </a:p>
        </p:txBody>
      </p:sp>
      <p:sp>
        <p:nvSpPr>
          <p:cNvPr id="3" name="Content Placeholder 2"/>
          <p:cNvSpPr>
            <a:spLocks noGrp="1"/>
          </p:cNvSpPr>
          <p:nvPr>
            <p:ph idx="1"/>
          </p:nvPr>
        </p:nvSpPr>
        <p:spPr>
          <a:xfrm>
            <a:off x="931817" y="1752600"/>
            <a:ext cx="9892937" cy="4114800"/>
          </a:xfrm>
        </p:spPr>
        <p:txBody>
          <a:bodyPr>
            <a:normAutofit/>
          </a:bodyPr>
          <a:lstStyle/>
          <a:p>
            <a:r>
              <a:rPr lang="en-US" sz="3600" b="1" dirty="0"/>
              <a:t>Cyanosis – administer </a:t>
            </a:r>
            <a:r>
              <a:rPr lang="en-US" sz="3600" b="1" dirty="0">
                <a:solidFill>
                  <a:srgbClr val="FF0000"/>
                </a:solidFill>
              </a:rPr>
              <a:t>free-flow oxygen </a:t>
            </a:r>
            <a:r>
              <a:rPr lang="en-US" sz="3600" b="1" dirty="0"/>
              <a:t>adjusting concentration guided by pulse oximetry.  Gradually decrease oxygen as baby’s condition improves.</a:t>
            </a:r>
          </a:p>
          <a:p>
            <a:r>
              <a:rPr lang="en-US" sz="3600" b="1" dirty="0"/>
              <a:t>Labored breathing or persistent low oxygen saturation – try continuous positive airway pressure </a:t>
            </a:r>
            <a:r>
              <a:rPr lang="en-US" sz="3600" b="1" dirty="0">
                <a:solidFill>
                  <a:srgbClr val="FF0000"/>
                </a:solidFill>
              </a:rPr>
              <a:t>(CPAP) or PPV</a:t>
            </a:r>
          </a:p>
          <a:p>
            <a:endParaRPr lang="en-US" sz="3600" b="1"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46 </a:t>
            </a:r>
          </a:p>
        </p:txBody>
      </p:sp>
    </p:spTree>
    <p:extLst>
      <p:ext uri="{BB962C8B-B14F-4D97-AF65-F5344CB8AC3E}">
        <p14:creationId xmlns:p14="http://schemas.microsoft.com/office/powerpoint/2010/main" val="1223475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lstStyle/>
          <a:p>
            <a:pPr>
              <a:lnSpc>
                <a:spcPct val="90000"/>
              </a:lnSpc>
            </a:pPr>
            <a:r>
              <a:rPr lang="en-US" b="1" dirty="0"/>
              <a:t>Central Cyanosis and Acrocyanosis</a:t>
            </a:r>
          </a:p>
        </p:txBody>
      </p:sp>
      <p:pic>
        <p:nvPicPr>
          <p:cNvPr id="6" name="Picture 3" descr="P_01_08_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223" y="1497874"/>
            <a:ext cx="8046720" cy="481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08723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6000" b="1" dirty="0"/>
              <a:t>Oximetry</a:t>
            </a:r>
          </a:p>
        </p:txBody>
      </p:sp>
      <p:sp>
        <p:nvSpPr>
          <p:cNvPr id="3" name="Content Placeholder 2"/>
          <p:cNvSpPr>
            <a:spLocks noGrp="1"/>
          </p:cNvSpPr>
          <p:nvPr>
            <p:ph idx="1"/>
          </p:nvPr>
        </p:nvSpPr>
        <p:spPr>
          <a:xfrm>
            <a:off x="111034" y="1752600"/>
            <a:ext cx="8382000" cy="4114800"/>
          </a:xfrm>
        </p:spPr>
        <p:txBody>
          <a:bodyPr/>
          <a:lstStyle/>
          <a:p>
            <a:r>
              <a:rPr lang="en-US" b="1" dirty="0"/>
              <a:t>If available, use a pulse oximeter to guide your treatment when resuscitation is anticipated.  </a:t>
            </a:r>
          </a:p>
          <a:p>
            <a:r>
              <a:rPr lang="en-US" b="1" dirty="0"/>
              <a:t>Stabilization of ventilation, HR, and oxygenation are priorities</a:t>
            </a:r>
          </a:p>
          <a:p>
            <a:r>
              <a:rPr lang="en-US" b="1" dirty="0"/>
              <a:t>Place oximeter probe on right arm for pre-ductal measurement</a:t>
            </a:r>
          </a:p>
          <a:p>
            <a:endParaRPr lang="en-US" b="1" dirty="0"/>
          </a:p>
        </p:txBody>
      </p:sp>
      <p:pic>
        <p:nvPicPr>
          <p:cNvPr id="6" name="Picture 5"/>
          <p:cNvPicPr>
            <a:picLocks noChangeAspect="1"/>
          </p:cNvPicPr>
          <p:nvPr/>
        </p:nvPicPr>
        <p:blipFill>
          <a:blip r:embed="rId3"/>
          <a:stretch>
            <a:fillRect/>
          </a:stretch>
        </p:blipFill>
        <p:spPr>
          <a:xfrm>
            <a:off x="4633515" y="1471803"/>
            <a:ext cx="7279255" cy="4395597"/>
          </a:xfrm>
          <a:prstGeom prst="rect">
            <a:avLst/>
          </a:prstGeom>
        </p:spPr>
      </p:pic>
    </p:spTree>
    <p:extLst>
      <p:ext uri="{BB962C8B-B14F-4D97-AF65-F5344CB8AC3E}">
        <p14:creationId xmlns:p14="http://schemas.microsoft.com/office/powerpoint/2010/main" val="2403156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normAutofit/>
          </a:bodyPr>
          <a:lstStyle/>
          <a:p>
            <a:r>
              <a:rPr lang="en-US" sz="5400" b="1" dirty="0"/>
              <a:t>Supplemental Oxygen</a:t>
            </a:r>
          </a:p>
        </p:txBody>
      </p:sp>
      <p:sp>
        <p:nvSpPr>
          <p:cNvPr id="3" name="Content Placeholder 2"/>
          <p:cNvSpPr>
            <a:spLocks noGrp="1"/>
          </p:cNvSpPr>
          <p:nvPr>
            <p:ph idx="1"/>
          </p:nvPr>
        </p:nvSpPr>
        <p:spPr>
          <a:xfrm>
            <a:off x="1905000" y="1752600"/>
            <a:ext cx="8153400" cy="4114800"/>
          </a:xfrm>
        </p:spPr>
        <p:txBody>
          <a:bodyPr>
            <a:normAutofit/>
          </a:bodyPr>
          <a:lstStyle/>
          <a:p>
            <a:r>
              <a:rPr lang="en-US" sz="3600" b="1" dirty="0"/>
              <a:t>Begin with room air </a:t>
            </a:r>
          </a:p>
          <a:p>
            <a:r>
              <a:rPr lang="en-US" sz="3600" b="1" dirty="0"/>
              <a:t>Guided by oximetry (visual assessment of skin color is not reliable)   </a:t>
            </a:r>
          </a:p>
          <a:p>
            <a:r>
              <a:rPr lang="en-US" sz="3600" b="1" dirty="0"/>
              <a:t>Preterm may need supplemental oxygen earlier</a:t>
            </a:r>
          </a:p>
          <a:p>
            <a:endParaRPr lang="en-US" sz="3600" b="1"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48 </a:t>
            </a:r>
          </a:p>
        </p:txBody>
      </p:sp>
    </p:spTree>
    <p:extLst>
      <p:ext uri="{BB962C8B-B14F-4D97-AF65-F5344CB8AC3E}">
        <p14:creationId xmlns:p14="http://schemas.microsoft.com/office/powerpoint/2010/main" val="3984257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382000" cy="1143000"/>
          </a:xfrm>
        </p:spPr>
        <p:txBody>
          <a:bodyPr/>
          <a:lstStyle/>
          <a:p>
            <a:pPr>
              <a:lnSpc>
                <a:spcPct val="90000"/>
              </a:lnSpc>
            </a:pPr>
            <a:r>
              <a:rPr lang="en-US" b="1" dirty="0"/>
              <a:t>Free-Flow Oxygen</a:t>
            </a:r>
          </a:p>
        </p:txBody>
      </p:sp>
      <p:pic>
        <p:nvPicPr>
          <p:cNvPr id="3" name="Picture 2" descr="03-17.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440" y="1138689"/>
            <a:ext cx="3782075" cy="2524745"/>
          </a:xfrm>
          <a:prstGeom prst="rect">
            <a:avLst/>
          </a:prstGeom>
        </p:spPr>
      </p:pic>
      <p:pic>
        <p:nvPicPr>
          <p:cNvPr id="4" name="Picture 3" descr="03-18A.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844" y="4179332"/>
            <a:ext cx="3720633" cy="2483729"/>
          </a:xfrm>
          <a:prstGeom prst="rect">
            <a:avLst/>
          </a:prstGeom>
        </p:spPr>
      </p:pic>
      <p:pic>
        <p:nvPicPr>
          <p:cNvPr id="7" name="Picture 6" descr="03-18C.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674" y="1267900"/>
            <a:ext cx="3912327" cy="2611696"/>
          </a:xfrm>
          <a:prstGeom prst="rect">
            <a:avLst/>
          </a:prstGeom>
        </p:spPr>
      </p:pic>
      <p:sp>
        <p:nvSpPr>
          <p:cNvPr id="8" name="TextBox 7"/>
          <p:cNvSpPr txBox="1"/>
          <p:nvPr/>
        </p:nvSpPr>
        <p:spPr>
          <a:xfrm>
            <a:off x="2245707" y="3810000"/>
            <a:ext cx="3228897" cy="369332"/>
          </a:xfrm>
          <a:prstGeom prst="rect">
            <a:avLst/>
          </a:prstGeom>
          <a:noFill/>
        </p:spPr>
        <p:txBody>
          <a:bodyPr wrap="none" rtlCol="0">
            <a:spAutoFit/>
          </a:bodyPr>
          <a:lstStyle/>
          <a:p>
            <a:r>
              <a:rPr lang="en-US" dirty="0"/>
              <a:t>Self-inflating bag and mask - tail </a:t>
            </a:r>
          </a:p>
        </p:txBody>
      </p:sp>
      <p:sp>
        <p:nvSpPr>
          <p:cNvPr id="9" name="TextBox 8"/>
          <p:cNvSpPr txBox="1"/>
          <p:nvPr/>
        </p:nvSpPr>
        <p:spPr>
          <a:xfrm>
            <a:off x="8308959" y="3821668"/>
            <a:ext cx="1537793" cy="369332"/>
          </a:xfrm>
          <a:prstGeom prst="rect">
            <a:avLst/>
          </a:prstGeom>
          <a:noFill/>
        </p:spPr>
        <p:txBody>
          <a:bodyPr wrap="none" rtlCol="0">
            <a:spAutoFit/>
          </a:bodyPr>
          <a:lstStyle/>
          <a:p>
            <a:r>
              <a:rPr lang="en-US" dirty="0"/>
              <a:t>Oxygen tubing</a:t>
            </a:r>
          </a:p>
        </p:txBody>
      </p:sp>
      <p:sp>
        <p:nvSpPr>
          <p:cNvPr id="10" name="TextBox 9"/>
          <p:cNvSpPr txBox="1"/>
          <p:nvPr/>
        </p:nvSpPr>
        <p:spPr>
          <a:xfrm>
            <a:off x="2245707" y="6372996"/>
            <a:ext cx="2809231" cy="369332"/>
          </a:xfrm>
          <a:prstGeom prst="rect">
            <a:avLst/>
          </a:prstGeom>
          <a:noFill/>
        </p:spPr>
        <p:txBody>
          <a:bodyPr wrap="none" rtlCol="0">
            <a:spAutoFit/>
          </a:bodyPr>
          <a:lstStyle/>
          <a:p>
            <a:r>
              <a:rPr lang="en-US" dirty="0"/>
              <a:t>Flow-inflating bag and mask</a:t>
            </a:r>
          </a:p>
        </p:txBody>
      </p:sp>
    </p:spTree>
    <p:extLst>
      <p:ext uri="{BB962C8B-B14F-4D97-AF65-F5344CB8AC3E}">
        <p14:creationId xmlns:p14="http://schemas.microsoft.com/office/powerpoint/2010/main" val="12330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46" y="178526"/>
            <a:ext cx="8382000" cy="1143000"/>
          </a:xfrm>
        </p:spPr>
        <p:txBody>
          <a:bodyPr/>
          <a:lstStyle/>
          <a:p>
            <a:r>
              <a:rPr lang="en-US" dirty="0"/>
              <a:t>Resuscitation Flow Diagram</a:t>
            </a:r>
          </a:p>
        </p:txBody>
      </p:sp>
      <p:sp>
        <p:nvSpPr>
          <p:cNvPr id="3" name="Content Placeholder 2"/>
          <p:cNvSpPr>
            <a:spLocks noGrp="1"/>
          </p:cNvSpPr>
          <p:nvPr>
            <p:ph idx="1"/>
          </p:nvPr>
        </p:nvSpPr>
        <p:spPr>
          <a:xfrm>
            <a:off x="1905000" y="1752600"/>
            <a:ext cx="4572000" cy="3733800"/>
          </a:xfrm>
        </p:spPr>
        <p:txBody>
          <a:bodyPr>
            <a:noAutofit/>
          </a:bodyPr>
          <a:lstStyle/>
          <a:p>
            <a:pPr marL="0" indent="0">
              <a:buNone/>
            </a:pPr>
            <a:r>
              <a:rPr lang="en-US" sz="2400" b="1" dirty="0"/>
              <a:t>Steps to evaluate and resuscitate a newborn:</a:t>
            </a:r>
          </a:p>
          <a:p>
            <a:pPr marL="0" indent="0">
              <a:buNone/>
            </a:pPr>
            <a:r>
              <a:rPr lang="en-US" sz="2400" b="1" dirty="0"/>
              <a:t>5 blocks:</a:t>
            </a:r>
          </a:p>
          <a:p>
            <a:r>
              <a:rPr lang="en-US" sz="2400" b="1" dirty="0"/>
              <a:t>Initial assessment</a:t>
            </a:r>
          </a:p>
          <a:p>
            <a:r>
              <a:rPr lang="en-US" sz="2400" b="1" dirty="0"/>
              <a:t>Airway (A)</a:t>
            </a:r>
          </a:p>
          <a:p>
            <a:r>
              <a:rPr lang="en-US" sz="2400" b="1" dirty="0"/>
              <a:t>Breathing (B)</a:t>
            </a:r>
          </a:p>
          <a:p>
            <a:r>
              <a:rPr lang="en-US" sz="2400" b="1" dirty="0"/>
              <a:t>Circulation (C)</a:t>
            </a:r>
          </a:p>
          <a:p>
            <a:r>
              <a:rPr lang="en-US" sz="2400" b="1" dirty="0"/>
              <a:t>Drugs (D)</a:t>
            </a:r>
          </a:p>
          <a:p>
            <a:pPr marL="0" indent="0">
              <a:buNone/>
            </a:pPr>
            <a:endParaRPr lang="en-US" sz="1400" b="1" dirty="0"/>
          </a:p>
          <a:p>
            <a:pPr marL="0" indent="0">
              <a:buNone/>
            </a:pPr>
            <a:r>
              <a:rPr lang="en-US" sz="2400" b="1" dirty="0">
                <a:solidFill>
                  <a:srgbClr val="FF0000"/>
                </a:solidFill>
              </a:rPr>
              <a:t>Diamonds indicate ASSESSMENT</a:t>
            </a:r>
          </a:p>
          <a:p>
            <a:pPr marL="0" indent="0">
              <a:buNone/>
            </a:pPr>
            <a:r>
              <a:rPr lang="en-US" sz="2400" b="1" dirty="0">
                <a:solidFill>
                  <a:srgbClr val="FF0000"/>
                </a:solidFill>
              </a:rPr>
              <a:t>Rectangles show ACTION</a:t>
            </a:r>
          </a:p>
          <a:p>
            <a:endParaRPr lang="en-US" b="1"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9 </a:t>
            </a:r>
          </a:p>
        </p:txBody>
      </p:sp>
      <p:pic>
        <p:nvPicPr>
          <p:cNvPr id="8" name="Picture 7"/>
          <p:cNvPicPr>
            <a:picLocks noChangeAspect="1"/>
          </p:cNvPicPr>
          <p:nvPr/>
        </p:nvPicPr>
        <p:blipFill rotWithShape="1">
          <a:blip r:embed="rId3"/>
          <a:srcRect l="1" t="-1326" r="-4421" b="-2110"/>
          <a:stretch/>
        </p:blipFill>
        <p:spPr>
          <a:xfrm>
            <a:off x="6477000" y="15729"/>
            <a:ext cx="5035731" cy="6911939"/>
          </a:xfrm>
          <a:prstGeom prst="rect">
            <a:avLst/>
          </a:prstGeom>
          <a:solidFill>
            <a:srgbClr val="FFFFFF"/>
          </a:solidFill>
        </p:spPr>
      </p:pic>
    </p:spTree>
    <p:extLst>
      <p:ext uri="{BB962C8B-B14F-4D97-AF65-F5344CB8AC3E}">
        <p14:creationId xmlns:p14="http://schemas.microsoft.com/office/powerpoint/2010/main" val="359815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772400" cy="1143000"/>
          </a:xfrm>
        </p:spPr>
        <p:txBody>
          <a:bodyPr>
            <a:normAutofit fontScale="90000"/>
          </a:bodyPr>
          <a:lstStyle/>
          <a:p>
            <a:pPr>
              <a:lnSpc>
                <a:spcPct val="90000"/>
              </a:lnSpc>
            </a:pPr>
            <a:r>
              <a:rPr lang="en-US" dirty="0"/>
              <a:t>Be Prepared to Resuscitate Every Newborn</a:t>
            </a:r>
          </a:p>
        </p:txBody>
      </p:sp>
      <p:sp>
        <p:nvSpPr>
          <p:cNvPr id="3" name="Content Placeholder 2"/>
          <p:cNvSpPr>
            <a:spLocks noGrp="1"/>
          </p:cNvSpPr>
          <p:nvPr>
            <p:ph idx="1"/>
          </p:nvPr>
        </p:nvSpPr>
        <p:spPr>
          <a:xfrm>
            <a:off x="1905000" y="1752600"/>
            <a:ext cx="7467600" cy="3733800"/>
          </a:xfrm>
        </p:spPr>
        <p:txBody>
          <a:bodyPr/>
          <a:lstStyle/>
          <a:p>
            <a:pPr marL="0" indent="0">
              <a:buNone/>
            </a:pPr>
            <a:r>
              <a:rPr lang="en-US" dirty="0"/>
              <a:t>Always be prepared! </a:t>
            </a:r>
          </a:p>
          <a:p>
            <a:r>
              <a:rPr lang="en-US" dirty="0"/>
              <a:t>Antepartum and intrapartum factors will help identify some at-risk babies</a:t>
            </a:r>
          </a:p>
          <a:p>
            <a:r>
              <a:rPr lang="en-US" dirty="0"/>
              <a:t>Some babies who need resuscitation have no risk factors</a:t>
            </a:r>
          </a:p>
          <a:p>
            <a:endParaRPr lang="en-US" dirty="0"/>
          </a:p>
        </p:txBody>
      </p:sp>
      <p:sp>
        <p:nvSpPr>
          <p:cNvPr id="5" name="Slide Number Placeholder 3"/>
          <p:cNvSpPr>
            <a:spLocks noGrp="1"/>
          </p:cNvSpPr>
          <p:nvPr>
            <p:ph type="sldNum" sz="quarter" idx="10"/>
          </p:nvPr>
        </p:nvSpPr>
        <p:spPr>
          <a:xfrm>
            <a:off x="8382000" y="6248400"/>
            <a:ext cx="2133600" cy="476250"/>
          </a:xfrm>
        </p:spPr>
        <p:txBody>
          <a:bodyPr/>
          <a:lstStyle/>
          <a:p>
            <a:r>
              <a:rPr lang="en-US" sz="2400" dirty="0">
                <a:latin typeface="+mj-lt"/>
              </a:rPr>
              <a:t>p. 18</a:t>
            </a:r>
          </a:p>
        </p:txBody>
      </p:sp>
    </p:spTree>
    <p:extLst>
      <p:ext uri="{BB962C8B-B14F-4D97-AF65-F5344CB8AC3E}">
        <p14:creationId xmlns:p14="http://schemas.microsoft.com/office/powerpoint/2010/main" val="66856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Perinatal Risk Factors</a:t>
            </a:r>
          </a:p>
        </p:txBody>
      </p:sp>
      <p:sp>
        <p:nvSpPr>
          <p:cNvPr id="7" name="Text Placeholder 6"/>
          <p:cNvSpPr>
            <a:spLocks noGrp="1"/>
          </p:cNvSpPr>
          <p:nvPr>
            <p:ph type="body" idx="1"/>
          </p:nvPr>
        </p:nvSpPr>
        <p:spPr>
          <a:xfrm>
            <a:off x="1981200" y="1295400"/>
            <a:ext cx="4040188" cy="639762"/>
          </a:xfrm>
        </p:spPr>
        <p:txBody>
          <a:bodyPr/>
          <a:lstStyle/>
          <a:p>
            <a:r>
              <a:rPr lang="en-US" dirty="0"/>
              <a:t>Antepartum factors:</a:t>
            </a:r>
          </a:p>
        </p:txBody>
      </p:sp>
      <p:sp>
        <p:nvSpPr>
          <p:cNvPr id="8" name="Content Placeholder 7"/>
          <p:cNvSpPr>
            <a:spLocks noGrp="1"/>
          </p:cNvSpPr>
          <p:nvPr>
            <p:ph sz="half" idx="2"/>
          </p:nvPr>
        </p:nvSpPr>
        <p:spPr>
          <a:xfrm>
            <a:off x="1981200" y="1905000"/>
            <a:ext cx="4040188" cy="3951288"/>
          </a:xfrm>
        </p:spPr>
        <p:txBody>
          <a:bodyPr>
            <a:normAutofit fontScale="85000" lnSpcReduction="20000"/>
          </a:bodyPr>
          <a:lstStyle/>
          <a:p>
            <a:r>
              <a:rPr lang="en-US" dirty="0"/>
              <a:t>Preterm or post term dates</a:t>
            </a:r>
          </a:p>
          <a:p>
            <a:r>
              <a:rPr lang="en-US" dirty="0"/>
              <a:t>Maternal diabetes</a:t>
            </a:r>
          </a:p>
          <a:p>
            <a:r>
              <a:rPr lang="en-US" dirty="0"/>
              <a:t>Hypertension</a:t>
            </a:r>
          </a:p>
          <a:p>
            <a:r>
              <a:rPr lang="en-US" dirty="0"/>
              <a:t>Bleeding </a:t>
            </a:r>
          </a:p>
          <a:p>
            <a:r>
              <a:rPr lang="en-US" dirty="0"/>
              <a:t>Maternal infection – </a:t>
            </a:r>
          </a:p>
          <a:p>
            <a:r>
              <a:rPr lang="en-US" dirty="0"/>
              <a:t>Malaria, HIV, etc.</a:t>
            </a:r>
          </a:p>
          <a:p>
            <a:r>
              <a:rPr lang="en-US" dirty="0"/>
              <a:t>Premature rupture of membranes</a:t>
            </a:r>
          </a:p>
          <a:p>
            <a:r>
              <a:rPr lang="en-US" dirty="0"/>
              <a:t>Multiple gestation</a:t>
            </a:r>
          </a:p>
          <a:p>
            <a:r>
              <a:rPr lang="en-US" dirty="0"/>
              <a:t>Others</a:t>
            </a:r>
          </a:p>
          <a:p>
            <a:endParaRPr lang="en-US" dirty="0"/>
          </a:p>
        </p:txBody>
      </p:sp>
      <p:sp>
        <p:nvSpPr>
          <p:cNvPr id="9" name="Text Placeholder 8"/>
          <p:cNvSpPr>
            <a:spLocks noGrp="1"/>
          </p:cNvSpPr>
          <p:nvPr>
            <p:ph type="body" sz="quarter" idx="3"/>
          </p:nvPr>
        </p:nvSpPr>
        <p:spPr>
          <a:xfrm>
            <a:off x="6169026" y="1295400"/>
            <a:ext cx="4041775" cy="639762"/>
          </a:xfrm>
        </p:spPr>
        <p:txBody>
          <a:bodyPr/>
          <a:lstStyle/>
          <a:p>
            <a:r>
              <a:rPr lang="en-US" dirty="0"/>
              <a:t>Intrapartum factors:</a:t>
            </a:r>
          </a:p>
        </p:txBody>
      </p:sp>
      <p:sp>
        <p:nvSpPr>
          <p:cNvPr id="10" name="Content Placeholder 9"/>
          <p:cNvSpPr>
            <a:spLocks noGrp="1"/>
          </p:cNvSpPr>
          <p:nvPr>
            <p:ph sz="quarter" idx="4"/>
          </p:nvPr>
        </p:nvSpPr>
        <p:spPr>
          <a:xfrm>
            <a:off x="6169026" y="1905000"/>
            <a:ext cx="4041775" cy="3951288"/>
          </a:xfrm>
        </p:spPr>
        <p:txBody>
          <a:bodyPr>
            <a:normAutofit fontScale="92500" lnSpcReduction="20000"/>
          </a:bodyPr>
          <a:lstStyle/>
          <a:p>
            <a:r>
              <a:rPr lang="en-US" dirty="0"/>
              <a:t>Instrumented delivery</a:t>
            </a:r>
          </a:p>
          <a:p>
            <a:r>
              <a:rPr lang="en-US" dirty="0"/>
              <a:t>Breech presentation</a:t>
            </a:r>
          </a:p>
          <a:p>
            <a:r>
              <a:rPr lang="en-US" dirty="0"/>
              <a:t>Premature labor</a:t>
            </a:r>
          </a:p>
          <a:p>
            <a:r>
              <a:rPr lang="en-US" dirty="0" err="1"/>
              <a:t>Chorioamnionitis</a:t>
            </a:r>
            <a:endParaRPr lang="en-US" dirty="0"/>
          </a:p>
          <a:p>
            <a:r>
              <a:rPr lang="en-US" dirty="0"/>
              <a:t>Meconium</a:t>
            </a:r>
          </a:p>
          <a:p>
            <a:r>
              <a:rPr lang="en-US" dirty="0"/>
              <a:t>Prolapsed or nuchal cord</a:t>
            </a:r>
          </a:p>
          <a:p>
            <a:r>
              <a:rPr lang="en-US" dirty="0"/>
              <a:t>Shoulder dystocia</a:t>
            </a:r>
          </a:p>
          <a:p>
            <a:r>
              <a:rPr lang="en-US" dirty="0"/>
              <a:t>Significant bleeding</a:t>
            </a:r>
          </a:p>
          <a:p>
            <a:r>
              <a:rPr lang="en-US" dirty="0"/>
              <a:t>Others</a:t>
            </a:r>
          </a:p>
        </p:txBody>
      </p:sp>
      <p:sp>
        <p:nvSpPr>
          <p:cNvPr id="11" name="Slide Number Placeholder 3"/>
          <p:cNvSpPr>
            <a:spLocks noGrp="1"/>
          </p:cNvSpPr>
          <p:nvPr>
            <p:ph type="sldNum" sz="quarter" idx="10"/>
          </p:nvPr>
        </p:nvSpPr>
        <p:spPr>
          <a:xfrm>
            <a:off x="8382000" y="6248400"/>
            <a:ext cx="2133600" cy="476250"/>
          </a:xfrm>
        </p:spPr>
        <p:txBody>
          <a:bodyPr/>
          <a:lstStyle/>
          <a:p>
            <a:r>
              <a:rPr lang="en-US" sz="2400" dirty="0">
                <a:latin typeface="+mj-lt"/>
              </a:rPr>
              <a:t>p. 18</a:t>
            </a:r>
          </a:p>
        </p:txBody>
      </p:sp>
      <p:sp>
        <p:nvSpPr>
          <p:cNvPr id="3" name="TextBox 2"/>
          <p:cNvSpPr txBox="1"/>
          <p:nvPr/>
        </p:nvSpPr>
        <p:spPr>
          <a:xfrm>
            <a:off x="1614712" y="527388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0081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lstStyle/>
          <a:p>
            <a:r>
              <a:rPr lang="en-US" dirty="0"/>
              <a:t>Questions Before Birth</a:t>
            </a:r>
          </a:p>
        </p:txBody>
      </p:sp>
      <p:sp>
        <p:nvSpPr>
          <p:cNvPr id="3" name="Content Placeholder 2"/>
          <p:cNvSpPr>
            <a:spLocks noGrp="1"/>
          </p:cNvSpPr>
          <p:nvPr>
            <p:ph idx="1"/>
          </p:nvPr>
        </p:nvSpPr>
        <p:spPr>
          <a:xfrm>
            <a:off x="1905000" y="1752600"/>
            <a:ext cx="8382000" cy="3733800"/>
          </a:xfrm>
        </p:spPr>
        <p:txBody>
          <a:bodyPr/>
          <a:lstStyle/>
          <a:p>
            <a:pPr marL="0" indent="0">
              <a:buNone/>
            </a:pPr>
            <a:r>
              <a:rPr lang="en-US" dirty="0"/>
              <a:t>Before birth, ask the obstetrical provider the following key questions: </a:t>
            </a:r>
          </a:p>
          <a:p>
            <a:pPr marL="514350" indent="-514350">
              <a:buFont typeface="+mj-lt"/>
              <a:buAutoNum type="arabicPeriod"/>
            </a:pPr>
            <a:r>
              <a:rPr lang="en-US" dirty="0"/>
              <a:t>What is the expected gestation?</a:t>
            </a:r>
          </a:p>
          <a:p>
            <a:pPr marL="514350" indent="-514350">
              <a:buFont typeface="+mj-lt"/>
              <a:buAutoNum type="arabicPeriod"/>
            </a:pPr>
            <a:r>
              <a:rPr lang="en-US" dirty="0"/>
              <a:t>Is the amniotic fluid clear?</a:t>
            </a:r>
          </a:p>
          <a:p>
            <a:pPr marL="514350" indent="-514350">
              <a:buFont typeface="+mj-lt"/>
              <a:buAutoNum type="arabicPeriod"/>
            </a:pPr>
            <a:r>
              <a:rPr lang="en-US" dirty="0"/>
              <a:t>Additional risk factors?</a:t>
            </a:r>
          </a:p>
          <a:p>
            <a:pPr marL="514350" indent="-514350">
              <a:buFont typeface="+mj-lt"/>
              <a:buAutoNum type="arabicPeriod"/>
            </a:pPr>
            <a:r>
              <a:rPr lang="en-US" dirty="0"/>
              <a:t>Umbilical cord management plan?</a:t>
            </a:r>
          </a:p>
          <a:p>
            <a:endParaRPr lang="en-US" dirty="0"/>
          </a:p>
        </p:txBody>
      </p:sp>
    </p:spTree>
    <p:extLst>
      <p:ext uri="{BB962C8B-B14F-4D97-AF65-F5344CB8AC3E}">
        <p14:creationId xmlns:p14="http://schemas.microsoft.com/office/powerpoint/2010/main" val="321092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4286"/>
            <a:ext cx="7772400" cy="1143000"/>
          </a:xfrm>
        </p:spPr>
        <p:txBody>
          <a:bodyPr>
            <a:noAutofit/>
          </a:bodyPr>
          <a:lstStyle/>
          <a:p>
            <a:r>
              <a:rPr lang="en-US" sz="5400" b="1" dirty="0"/>
              <a:t>Initial Steps of Newborn Care</a:t>
            </a:r>
          </a:p>
        </p:txBody>
      </p:sp>
      <p:sp>
        <p:nvSpPr>
          <p:cNvPr id="3" name="Content Placeholder 2"/>
          <p:cNvSpPr>
            <a:spLocks noGrp="1"/>
          </p:cNvSpPr>
          <p:nvPr>
            <p:ph idx="1"/>
          </p:nvPr>
        </p:nvSpPr>
        <p:spPr>
          <a:xfrm>
            <a:off x="1905000" y="1752600"/>
            <a:ext cx="8534400" cy="3733800"/>
          </a:xfrm>
        </p:spPr>
        <p:txBody>
          <a:bodyPr>
            <a:noAutofit/>
          </a:bodyPr>
          <a:lstStyle/>
          <a:p>
            <a:pPr marL="0" indent="0">
              <a:buNone/>
            </a:pPr>
            <a:r>
              <a:rPr lang="en-US" b="1" dirty="0"/>
              <a:t>You will learn about:</a:t>
            </a:r>
          </a:p>
          <a:p>
            <a:r>
              <a:rPr lang="en-US" b="1" dirty="0"/>
              <a:t>Rapid assessment of the newborn</a:t>
            </a:r>
          </a:p>
          <a:p>
            <a:r>
              <a:rPr lang="en-US" b="1" dirty="0"/>
              <a:t>Initial steps of newborn care</a:t>
            </a:r>
          </a:p>
          <a:p>
            <a:r>
              <a:rPr lang="en-US" b="1" dirty="0"/>
              <a:t>If additional steps are required</a:t>
            </a:r>
          </a:p>
          <a:p>
            <a:r>
              <a:rPr lang="en-US" b="1" dirty="0"/>
              <a:t>Persistent cyanosis or labored breathing</a:t>
            </a:r>
          </a:p>
          <a:p>
            <a:r>
              <a:rPr lang="en-US" b="1" dirty="0"/>
              <a:t>Use of pulse oximeter if available</a:t>
            </a:r>
          </a:p>
          <a:p>
            <a:r>
              <a:rPr lang="en-US" b="1" dirty="0"/>
              <a:t>Giving supplemental oxygen</a:t>
            </a:r>
          </a:p>
          <a:p>
            <a:r>
              <a:rPr lang="en-US" b="1" dirty="0"/>
              <a:t>Continuous positive airway pressure</a:t>
            </a:r>
          </a:p>
          <a:p>
            <a:r>
              <a:rPr lang="en-US" b="1" dirty="0"/>
              <a:t>Actions for meconium-stained amniotic fluid</a:t>
            </a:r>
          </a:p>
          <a:p>
            <a:pPr marL="0" indent="0">
              <a:buNone/>
            </a:pPr>
            <a:endParaRPr lang="en-US" b="1" dirty="0"/>
          </a:p>
        </p:txBody>
      </p:sp>
      <p:sp>
        <p:nvSpPr>
          <p:cNvPr id="4" name="Slide Number Placeholder 3"/>
          <p:cNvSpPr>
            <a:spLocks noGrp="1"/>
          </p:cNvSpPr>
          <p:nvPr>
            <p:ph type="sldNum" sz="quarter" idx="10"/>
          </p:nvPr>
        </p:nvSpPr>
        <p:spPr>
          <a:xfrm>
            <a:off x="8382000" y="6248400"/>
            <a:ext cx="2133600" cy="476250"/>
          </a:xfrm>
        </p:spPr>
        <p:txBody>
          <a:bodyPr/>
          <a:lstStyle/>
          <a:p>
            <a:r>
              <a:rPr lang="en-US" sz="2400" dirty="0">
                <a:latin typeface="+mj-lt"/>
              </a:rPr>
              <a:t>p. 33</a:t>
            </a:r>
          </a:p>
        </p:txBody>
      </p:sp>
    </p:spTree>
    <p:extLst>
      <p:ext uri="{BB962C8B-B14F-4D97-AF65-F5344CB8AC3E}">
        <p14:creationId xmlns:p14="http://schemas.microsoft.com/office/powerpoint/2010/main" val="11184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609600"/>
            <a:ext cx="10276114" cy="1143000"/>
          </a:xfrm>
        </p:spPr>
        <p:txBody>
          <a:bodyPr>
            <a:noAutofit/>
          </a:bodyPr>
          <a:lstStyle/>
          <a:p>
            <a:pPr>
              <a:lnSpc>
                <a:spcPct val="90000"/>
              </a:lnSpc>
            </a:pPr>
            <a:r>
              <a:rPr lang="en-US" sz="4800" b="1" dirty="0"/>
              <a:t>Birth and Umbilical Cord </a:t>
            </a:r>
            <a:r>
              <a:rPr lang="en-US" sz="4800" b="1" dirty="0" smtClean="0"/>
              <a:t>Clamping</a:t>
            </a:r>
            <a:endParaRPr lang="en-US" sz="4800" b="1" dirty="0"/>
          </a:p>
        </p:txBody>
      </p:sp>
      <p:sp>
        <p:nvSpPr>
          <p:cNvPr id="3" name="Content Placeholder 2"/>
          <p:cNvSpPr>
            <a:spLocks noGrp="1"/>
          </p:cNvSpPr>
          <p:nvPr>
            <p:ph idx="1"/>
          </p:nvPr>
        </p:nvSpPr>
        <p:spPr>
          <a:xfrm>
            <a:off x="1905000" y="1752600"/>
            <a:ext cx="8153400" cy="3733800"/>
          </a:xfrm>
        </p:spPr>
        <p:txBody>
          <a:bodyPr>
            <a:normAutofit/>
          </a:bodyPr>
          <a:lstStyle/>
          <a:p>
            <a:r>
              <a:rPr lang="en-US" sz="3200" b="1" dirty="0"/>
              <a:t>Mark the time of birth when last fetal part emerges from mother’s body</a:t>
            </a:r>
          </a:p>
          <a:p>
            <a:r>
              <a:rPr lang="en-US" sz="3200" b="1" dirty="0"/>
              <a:t>Current evidence shows delaying cord clamping to 30-60 second benefits baby (if placental circulation intact)</a:t>
            </a:r>
          </a:p>
          <a:p>
            <a:r>
              <a:rPr lang="en-US" sz="3200" b="1" dirty="0"/>
              <a:t>Before birth establish plan with obstetric provider for timing of umbilical cord clamping</a:t>
            </a:r>
          </a:p>
          <a:p>
            <a:endParaRPr lang="en-US" sz="3200" b="1" dirty="0"/>
          </a:p>
        </p:txBody>
      </p:sp>
      <p:sp>
        <p:nvSpPr>
          <p:cNvPr id="5" name="Slide Number Placeholder 3"/>
          <p:cNvSpPr>
            <a:spLocks noGrp="1"/>
          </p:cNvSpPr>
          <p:nvPr>
            <p:ph type="sldNum" sz="quarter" idx="10"/>
          </p:nvPr>
        </p:nvSpPr>
        <p:spPr>
          <a:xfrm>
            <a:off x="8382000" y="6248400"/>
            <a:ext cx="2133600" cy="476250"/>
          </a:xfrm>
        </p:spPr>
        <p:txBody>
          <a:bodyPr/>
          <a:lstStyle/>
          <a:p>
            <a:r>
              <a:rPr lang="en-US" sz="2400" dirty="0">
                <a:latin typeface="+mj-lt"/>
              </a:rPr>
              <a:t>p. 36</a:t>
            </a:r>
          </a:p>
        </p:txBody>
      </p:sp>
    </p:spTree>
    <p:extLst>
      <p:ext uri="{BB962C8B-B14F-4D97-AF65-F5344CB8AC3E}">
        <p14:creationId xmlns:p14="http://schemas.microsoft.com/office/powerpoint/2010/main" val="986480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1143000"/>
          </a:xfrm>
        </p:spPr>
        <p:txBody>
          <a:bodyPr/>
          <a:lstStyle/>
          <a:p>
            <a:r>
              <a:rPr lang="en-US" dirty="0"/>
              <a:t>Evaluating the Newborn</a:t>
            </a:r>
          </a:p>
        </p:txBody>
      </p:sp>
      <p:sp>
        <p:nvSpPr>
          <p:cNvPr id="3" name="Content Placeholder 2"/>
          <p:cNvSpPr>
            <a:spLocks noGrp="1"/>
          </p:cNvSpPr>
          <p:nvPr>
            <p:ph idx="1"/>
          </p:nvPr>
        </p:nvSpPr>
        <p:spPr>
          <a:xfrm>
            <a:off x="1905000" y="1752600"/>
            <a:ext cx="8153400" cy="3733800"/>
          </a:xfrm>
        </p:spPr>
        <p:txBody>
          <a:bodyPr/>
          <a:lstStyle/>
          <a:p>
            <a:pPr marL="0" indent="0">
              <a:buNone/>
            </a:pPr>
            <a:r>
              <a:rPr lang="en-US" dirty="0"/>
              <a:t>Immediately after birth, the following questions must be asked:</a:t>
            </a:r>
          </a:p>
          <a:p>
            <a:r>
              <a:rPr lang="en-US" dirty="0"/>
              <a:t>Term gestation</a:t>
            </a:r>
          </a:p>
          <a:p>
            <a:r>
              <a:rPr lang="en-US" dirty="0"/>
              <a:t>Good tone</a:t>
            </a:r>
          </a:p>
          <a:p>
            <a:r>
              <a:rPr lang="en-US" dirty="0"/>
              <a:t>Breathing or crying</a:t>
            </a:r>
          </a:p>
          <a:p>
            <a:endParaRPr lang="en-US" dirty="0"/>
          </a:p>
          <a:p>
            <a:pPr marL="0" indent="0">
              <a:buNone/>
            </a:pPr>
            <a:endParaRPr lang="en-US" dirty="0"/>
          </a:p>
        </p:txBody>
      </p:sp>
      <p:sp>
        <p:nvSpPr>
          <p:cNvPr id="5" name="Slide Number Placeholder 3"/>
          <p:cNvSpPr>
            <a:spLocks noGrp="1"/>
          </p:cNvSpPr>
          <p:nvPr>
            <p:ph type="sldNum" sz="quarter" idx="10"/>
          </p:nvPr>
        </p:nvSpPr>
        <p:spPr>
          <a:xfrm>
            <a:off x="8382000" y="6248400"/>
            <a:ext cx="2133600" cy="476250"/>
          </a:xfrm>
          <a:noFill/>
          <a:ln w="9525">
            <a:noFill/>
            <a:miter lim="800000"/>
            <a:headEnd/>
            <a:tailEnd/>
          </a:ln>
          <a:effectLst/>
        </p:spPr>
        <p:txBody>
          <a:bodyPr vert="horz" wrap="square" lIns="91440" tIns="45720" rIns="91440" bIns="45720" numCol="1" rtlCol="0" anchor="t" anchorCtr="0" compatLnSpc="1">
            <a:prstTxWarp prst="textNoShape">
              <a:avLst/>
            </a:prstTxWarp>
          </a:bodyPr>
          <a:lstStyle/>
          <a:p>
            <a:r>
              <a:rPr lang="en-US" sz="2400" dirty="0">
                <a:latin typeface="+mj-lt"/>
              </a:rPr>
              <a:t>p. 37-38 </a:t>
            </a:r>
          </a:p>
        </p:txBody>
      </p:sp>
      <p:pic>
        <p:nvPicPr>
          <p:cNvPr id="4" name="Picture 3" descr="NRP flow diagram.pdf"/>
          <p:cNvPicPr>
            <a:picLocks noChangeAspect="1"/>
          </p:cNvPicPr>
          <p:nvPr/>
        </p:nvPicPr>
        <p:blipFill rotWithShape="1">
          <a:blip r:embed="rId3">
            <a:extLst>
              <a:ext uri="{28A0092B-C50C-407E-A947-70E740481C1C}">
                <a14:useLocalDpi xmlns:a14="http://schemas.microsoft.com/office/drawing/2010/main" val="0"/>
              </a:ext>
            </a:extLst>
          </a:blip>
          <a:srcRect l="2203" t="4840" r="-5159" b="79800"/>
          <a:stretch/>
        </p:blipFill>
        <p:spPr>
          <a:xfrm>
            <a:off x="3276601" y="4419600"/>
            <a:ext cx="5787403" cy="1676400"/>
          </a:xfrm>
          <a:prstGeom prst="rect">
            <a:avLst/>
          </a:prstGeom>
          <a:solidFill>
            <a:schemeClr val="bg1"/>
          </a:solidFill>
        </p:spPr>
      </p:pic>
    </p:spTree>
    <p:extLst>
      <p:ext uri="{BB962C8B-B14F-4D97-AF65-F5344CB8AC3E}">
        <p14:creationId xmlns:p14="http://schemas.microsoft.com/office/powerpoint/2010/main" val="336594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3190</Words>
  <Application>Microsoft Office PowerPoint</Application>
  <PresentationFormat>Widescreen</PresentationFormat>
  <Paragraphs>276</Paragraphs>
  <Slides>25</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ＭＳ Ｐゴシック</vt:lpstr>
      <vt:lpstr>游ゴシック</vt:lpstr>
      <vt:lpstr>Arial</vt:lpstr>
      <vt:lpstr>Calibri</vt:lpstr>
      <vt:lpstr>Calibri Light</vt:lpstr>
      <vt:lpstr>Office Theme</vt:lpstr>
      <vt:lpstr>Neonatal Resuscitation 7th Edition</vt:lpstr>
      <vt:lpstr>Interrupted Normal Transition</vt:lpstr>
      <vt:lpstr>Resuscitation Flow Diagram</vt:lpstr>
      <vt:lpstr>Be Prepared to Resuscitate Every Newborn</vt:lpstr>
      <vt:lpstr>Perinatal Risk Factors</vt:lpstr>
      <vt:lpstr>Questions Before Birth</vt:lpstr>
      <vt:lpstr>Initial Steps of Newborn Care</vt:lpstr>
      <vt:lpstr>Birth and Umbilical Cord Clamping</vt:lpstr>
      <vt:lpstr>Evaluating the Newborn</vt:lpstr>
      <vt:lpstr>Initial Steps of Newborn Care</vt:lpstr>
      <vt:lpstr>Routine Care</vt:lpstr>
      <vt:lpstr>Opening the Airway</vt:lpstr>
      <vt:lpstr>Opening the Airway</vt:lpstr>
      <vt:lpstr>If Needed, Clear Secretions from Airway </vt:lpstr>
      <vt:lpstr>Dry and Stimulate</vt:lpstr>
      <vt:lpstr>Stimulate Breathing</vt:lpstr>
      <vt:lpstr>Harmful Forms of Stimulation</vt:lpstr>
      <vt:lpstr>Assess Newborn’s Response</vt:lpstr>
      <vt:lpstr>Evaluate the Baby:  Respirations and Heart Rate</vt:lpstr>
      <vt:lpstr>Not Breathing Heart Rate Low</vt:lpstr>
      <vt:lpstr>Breathing, HR 100, Cyanosis </vt:lpstr>
      <vt:lpstr>Central Cyanosis and Acrocyanosis</vt:lpstr>
      <vt:lpstr>Oximetry</vt:lpstr>
      <vt:lpstr>Supplemental Oxygen</vt:lpstr>
      <vt:lpstr>Free-Flow Oxygen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Resuscitation 7th Edition</dc:title>
  <dc:creator>Mohammed Alghali</dc:creator>
  <cp:lastModifiedBy>AL-NABAA</cp:lastModifiedBy>
  <cp:revision>4</cp:revision>
  <dcterms:created xsi:type="dcterms:W3CDTF">2023-02-14T17:38:33Z</dcterms:created>
  <dcterms:modified xsi:type="dcterms:W3CDTF">2023-03-15T08:54:18Z</dcterms:modified>
</cp:coreProperties>
</file>